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3"/>
  </p:notesMasterIdLst>
  <p:sldIdLst>
    <p:sldId id="256" r:id="rId2"/>
    <p:sldId id="288" r:id="rId3"/>
    <p:sldId id="257" r:id="rId4"/>
    <p:sldId id="267" r:id="rId5"/>
    <p:sldId id="283" r:id="rId6"/>
    <p:sldId id="263" r:id="rId7"/>
    <p:sldId id="265" r:id="rId8"/>
    <p:sldId id="266" r:id="rId9"/>
    <p:sldId id="278" r:id="rId10"/>
    <p:sldId id="264" r:id="rId11"/>
    <p:sldId id="287" r:id="rId12"/>
    <p:sldId id="289" r:id="rId13"/>
    <p:sldId id="275" r:id="rId14"/>
    <p:sldId id="280" r:id="rId15"/>
    <p:sldId id="285" r:id="rId16"/>
    <p:sldId id="286" r:id="rId17"/>
    <p:sldId id="290" r:id="rId18"/>
    <p:sldId id="292" r:id="rId19"/>
    <p:sldId id="422" r:id="rId20"/>
    <p:sldId id="295" r:id="rId21"/>
    <p:sldId id="26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540"/>
    <a:srgbClr val="21A784"/>
    <a:srgbClr val="2F6A8D"/>
    <a:srgbClr val="FEE722"/>
    <a:srgbClr val="4401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57" autoAdjust="0"/>
  </p:normalViewPr>
  <p:slideViewPr>
    <p:cSldViewPr snapToGrid="0">
      <p:cViewPr varScale="1">
        <p:scale>
          <a:sx n="101" d="100"/>
          <a:sy n="101" d="100"/>
        </p:scale>
        <p:origin x="12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4C0E5-356B-48B0-85B0-95418D367F2E}"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73DE-2401-40D7-863D-A27EE8E27405}" type="slidenum">
              <a:rPr lang="en-US" smtClean="0"/>
              <a:t>‹#›</a:t>
            </a:fld>
            <a:endParaRPr lang="en-US"/>
          </a:p>
        </p:txBody>
      </p:sp>
    </p:spTree>
    <p:extLst>
      <p:ext uri="{BB962C8B-B14F-4D97-AF65-F5344CB8AC3E}">
        <p14:creationId xmlns:p14="http://schemas.microsoft.com/office/powerpoint/2010/main" val="3442393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like to start talks like this with a definition, but the definitions I found online were so long winded and I felt never got to the true point. So I made a word cloud based on a handful of those definitions. Obviously we see the words convolution, convolutional, neural, and network. </a:t>
            </a:r>
          </a:p>
          <a:p>
            <a:endParaRPr lang="en-US" dirty="0"/>
          </a:p>
          <a:p>
            <a:r>
              <a:rPr lang="en-US" dirty="0"/>
              <a:t>The words picked out that hits the point of a convolutional neural network are image, images, patterns, features, learning, recognition, and such. </a:t>
            </a:r>
          </a:p>
        </p:txBody>
      </p:sp>
      <p:sp>
        <p:nvSpPr>
          <p:cNvPr id="4" name="Slide Number Placeholder 3"/>
          <p:cNvSpPr>
            <a:spLocks noGrp="1"/>
          </p:cNvSpPr>
          <p:nvPr>
            <p:ph type="sldNum" sz="quarter" idx="5"/>
          </p:nvPr>
        </p:nvSpPr>
        <p:spPr/>
        <p:txBody>
          <a:bodyPr/>
          <a:lstStyle/>
          <a:p>
            <a:fld id="{173473DE-2401-40D7-863D-A27EE8E27405}" type="slidenum">
              <a:rPr lang="en-US" smtClean="0"/>
              <a:t>3</a:t>
            </a:fld>
            <a:endParaRPr lang="en-US"/>
          </a:p>
        </p:txBody>
      </p:sp>
    </p:spTree>
    <p:extLst>
      <p:ext uri="{BB962C8B-B14F-4D97-AF65-F5344CB8AC3E}">
        <p14:creationId xmlns:p14="http://schemas.microsoft.com/office/powerpoint/2010/main" val="268377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category of convolutional neural networks do the best job to describe what it is, in my opinion. It’s a supervised learning algorithm, meaning it uses labeled datasets to train itself for classification or prediction problems. It is a deep learning neural network, meaning it has more than a few layers in the algorithm and learns its own parameters based on the training dataset. And they are for computer vision, aka its an algorithm created to allow a computer to interpret images or visual data since computers cant really ‘see’ things.</a:t>
            </a:r>
          </a:p>
        </p:txBody>
      </p:sp>
      <p:sp>
        <p:nvSpPr>
          <p:cNvPr id="4" name="Slide Number Placeholder 3"/>
          <p:cNvSpPr>
            <a:spLocks noGrp="1"/>
          </p:cNvSpPr>
          <p:nvPr>
            <p:ph type="sldNum" sz="quarter" idx="5"/>
          </p:nvPr>
        </p:nvSpPr>
        <p:spPr/>
        <p:txBody>
          <a:bodyPr/>
          <a:lstStyle/>
          <a:p>
            <a:fld id="{173473DE-2401-40D7-863D-A27EE8E27405}" type="slidenum">
              <a:rPr lang="en-US" smtClean="0"/>
              <a:t>4</a:t>
            </a:fld>
            <a:endParaRPr lang="en-US"/>
          </a:p>
        </p:txBody>
      </p:sp>
    </p:spTree>
    <p:extLst>
      <p:ext uri="{BB962C8B-B14F-4D97-AF65-F5344CB8AC3E}">
        <p14:creationId xmlns:p14="http://schemas.microsoft.com/office/powerpoint/2010/main" val="311016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https://www.geeksforgeeks.org/visualizing-representations-of-outputs-activations-of-each-cnn-layer/</a:t>
            </a:r>
          </a:p>
          <a:p>
            <a:endParaRPr lang="en-US" dirty="0"/>
          </a:p>
          <a:p>
            <a:pPr marL="171450" indent="-171450">
              <a:buFontTx/>
              <a:buChar char="-"/>
            </a:pPr>
            <a:r>
              <a:rPr lang="en-US" dirty="0"/>
              <a:t>The number of filter increases at each layer</a:t>
            </a:r>
          </a:p>
          <a:p>
            <a:pPr marL="171450" indent="-171450">
              <a:buFontTx/>
              <a:buChar char="-"/>
            </a:pPr>
            <a:r>
              <a:rPr lang="en-US" dirty="0"/>
              <a:t>The subsequent filters identify larger and larger patterns within the image</a:t>
            </a:r>
          </a:p>
        </p:txBody>
      </p:sp>
      <p:sp>
        <p:nvSpPr>
          <p:cNvPr id="4" name="Slide Number Placeholder 3"/>
          <p:cNvSpPr>
            <a:spLocks noGrp="1"/>
          </p:cNvSpPr>
          <p:nvPr>
            <p:ph type="sldNum" sz="quarter" idx="5"/>
          </p:nvPr>
        </p:nvSpPr>
        <p:spPr/>
        <p:txBody>
          <a:bodyPr/>
          <a:lstStyle/>
          <a:p>
            <a:fld id="{173473DE-2401-40D7-863D-A27EE8E27405}" type="slidenum">
              <a:rPr lang="en-US" smtClean="0"/>
              <a:t>7</a:t>
            </a:fld>
            <a:endParaRPr lang="en-US"/>
          </a:p>
        </p:txBody>
      </p:sp>
    </p:spTree>
    <p:extLst>
      <p:ext uri="{BB962C8B-B14F-4D97-AF65-F5344CB8AC3E}">
        <p14:creationId xmlns:p14="http://schemas.microsoft.com/office/powerpoint/2010/main" val="3534771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https://www.geeksforgeeks.org/visualizing-representations-of-outputs-activations-of-each-cnn-layer/</a:t>
            </a:r>
          </a:p>
          <a:p>
            <a:endParaRPr lang="en-US" dirty="0"/>
          </a:p>
          <a:p>
            <a:pPr marL="171450" indent="-171450">
              <a:buFontTx/>
              <a:buChar char="-"/>
            </a:pPr>
            <a:r>
              <a:rPr lang="en-US" dirty="0"/>
              <a:t>The number of filter increases at each layer</a:t>
            </a:r>
          </a:p>
          <a:p>
            <a:pPr marL="171450" indent="-171450">
              <a:buFontTx/>
              <a:buChar char="-"/>
            </a:pPr>
            <a:r>
              <a:rPr lang="en-US" dirty="0"/>
              <a:t>The subsequent filters identify larger and larger patterns within the image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1" dirty="0">
                <a:solidFill>
                  <a:srgbClr val="3D3B49"/>
                </a:solidFill>
                <a:effectLst/>
                <a:latin typeface="Noto serif" panose="020B0604020202020204" pitchFamily="18" charset="0"/>
              </a:rPr>
              <a:t>They can learn spatial hierarchies of patterns</a:t>
            </a:r>
            <a:r>
              <a:rPr lang="en-US" b="0" i="0" dirty="0">
                <a:solidFill>
                  <a:srgbClr val="3D3B49"/>
                </a:solidFill>
                <a:effectLst/>
                <a:latin typeface="Noto serif" panose="020B0604020202020204" pitchFamily="18" charset="0"/>
              </a:rPr>
              <a:t>. A first convolution layer will learn small local patterns such as edges, a second convolution layer will learn larger patterns made of the features of the first layers, and so on (see figure 8.2). This allows convnets to efficiently learn increasingly complex and abstract visual concepts, because </a:t>
            </a:r>
            <a:r>
              <a:rPr lang="en-US" b="0" i="1" dirty="0">
                <a:solidFill>
                  <a:srgbClr val="3D3B49"/>
                </a:solidFill>
                <a:effectLst/>
                <a:latin typeface="Noto serif" panose="020B0604020202020204" pitchFamily="18" charset="0"/>
              </a:rPr>
              <a:t>the visual world is fundamentally spatially hierarchical</a:t>
            </a:r>
            <a:r>
              <a:rPr lang="en-US" b="0" i="0" dirty="0">
                <a:solidFill>
                  <a:srgbClr val="3D3B49"/>
                </a:solidFill>
                <a:effectLst/>
                <a:latin typeface="Noto serif" panose="020B0604020202020204" pitchFamily="18" charset="0"/>
              </a:rPr>
              <a:t>. (Chollet)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8</a:t>
            </a:fld>
            <a:endParaRPr lang="en-US"/>
          </a:p>
        </p:txBody>
      </p:sp>
    </p:spTree>
    <p:extLst>
      <p:ext uri="{BB962C8B-B14F-4D97-AF65-F5344CB8AC3E}">
        <p14:creationId xmlns:p14="http://schemas.microsoft.com/office/powerpoint/2010/main" val="326226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17</a:t>
            </a:fld>
            <a:endParaRPr lang="en-US"/>
          </a:p>
        </p:txBody>
      </p:sp>
    </p:spTree>
    <p:extLst>
      <p:ext uri="{BB962C8B-B14F-4D97-AF65-F5344CB8AC3E}">
        <p14:creationId xmlns:p14="http://schemas.microsoft.com/office/powerpoint/2010/main" val="2517205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73DE-2401-40D7-863D-A27EE8E27405}" type="slidenum">
              <a:rPr lang="en-US" smtClean="0"/>
              <a:t>18</a:t>
            </a:fld>
            <a:endParaRPr lang="en-US"/>
          </a:p>
        </p:txBody>
      </p:sp>
    </p:spTree>
    <p:extLst>
      <p:ext uri="{BB962C8B-B14F-4D97-AF65-F5344CB8AC3E}">
        <p14:creationId xmlns:p14="http://schemas.microsoft.com/office/powerpoint/2010/main" val="167065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Why this size of domain?</a:t>
            </a:r>
          </a:p>
          <a:p>
            <a:pPr marL="171450" indent="-171450">
              <a:buFontTx/>
              <a:buChar char="-"/>
            </a:pPr>
            <a:r>
              <a:rPr lang="en-US" dirty="0"/>
              <a:t>Looking more for the widespread variability of OPG which is dependent on the synoptic setup, the CNN itself should pick up on the differences between facets</a:t>
            </a:r>
          </a:p>
          <a:p>
            <a:pPr marL="171450" indent="-171450">
              <a:buFontTx/>
              <a:buChar char="-"/>
            </a:pPr>
            <a:r>
              <a:rPr lang="en-US" dirty="0"/>
              <a:t>Small scale forecast models are not as good, </a:t>
            </a:r>
            <a:r>
              <a:rPr lang="en-US" dirty="0" err="1"/>
              <a:t>ie</a:t>
            </a:r>
            <a:r>
              <a:rPr lang="en-US" dirty="0"/>
              <a:t>, resolutions of terrain, and larger differences between models</a:t>
            </a:r>
          </a:p>
        </p:txBody>
      </p:sp>
      <p:sp>
        <p:nvSpPr>
          <p:cNvPr id="4" name="Slide Number Placeholder 3"/>
          <p:cNvSpPr>
            <a:spLocks noGrp="1"/>
          </p:cNvSpPr>
          <p:nvPr>
            <p:ph type="sldNum" sz="quarter" idx="5"/>
          </p:nvPr>
        </p:nvSpPr>
        <p:spPr/>
        <p:txBody>
          <a:bodyPr/>
          <a:lstStyle/>
          <a:p>
            <a:fld id="{E0DF6E95-5AA4-4FB2-917B-22BF5DF8C2BE}" type="slidenum">
              <a:rPr lang="en-US" smtClean="0"/>
              <a:t>20</a:t>
            </a:fld>
            <a:endParaRPr lang="en-US"/>
          </a:p>
        </p:txBody>
      </p:sp>
    </p:spTree>
    <p:extLst>
      <p:ext uri="{BB962C8B-B14F-4D97-AF65-F5344CB8AC3E}">
        <p14:creationId xmlns:p14="http://schemas.microsoft.com/office/powerpoint/2010/main" val="243790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4122549"/>
            <a:ext cx="11301984" cy="22680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2"/>
            <a:ext cx="10993549" cy="2964306"/>
          </a:xfrm>
          <a:effectLst/>
        </p:spPr>
        <p:txBody>
          <a:bodyPr anchor="b">
            <a:normAutofit/>
          </a:bodyPr>
          <a:lstStyle>
            <a:lvl1pPr>
              <a:defRPr sz="4400" cap="none" baseline="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4237160"/>
            <a:ext cx="7456817" cy="2015594"/>
          </a:xfrm>
        </p:spPr>
        <p:txBody>
          <a:bodyPr anchor="t">
            <a:normAutofit/>
          </a:bodyPr>
          <a:lstStyle>
            <a:lvl1pPr marL="0" indent="0" algn="l">
              <a:buNone/>
              <a:defRPr sz="22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607808" y="6400800"/>
            <a:ext cx="2844800" cy="365125"/>
          </a:xfrm>
        </p:spPr>
        <p:txBody>
          <a:bodyPr/>
          <a:lstStyle>
            <a:lvl1pPr>
              <a:defRPr>
                <a:solidFill>
                  <a:schemeClr val="accent2">
                    <a:lumMod val="50000"/>
                  </a:schemeClr>
                </a:solidFill>
              </a:defRPr>
            </a:lvl1pPr>
          </a:lstStyle>
          <a:p>
            <a:fld id="{02CF41A9-094D-4D3B-AFD5-71DCAF5FF767}" type="datetime1">
              <a:rPr lang="en-US" smtClean="0"/>
              <a:t>4/23/2024</a:t>
            </a:fld>
            <a:endParaRPr lang="en-US" dirty="0"/>
          </a:p>
        </p:txBody>
      </p:sp>
      <p:sp>
        <p:nvSpPr>
          <p:cNvPr id="5" name="Footer Placeholder 4"/>
          <p:cNvSpPr>
            <a:spLocks noGrp="1"/>
          </p:cNvSpPr>
          <p:nvPr>
            <p:ph type="ftr" sz="quarter" idx="11"/>
          </p:nvPr>
        </p:nvSpPr>
        <p:spPr>
          <a:xfrm>
            <a:off x="585216" y="6400800"/>
            <a:ext cx="6917210" cy="365125"/>
          </a:xfrm>
        </p:spPr>
        <p:txBody>
          <a:bodyPr/>
          <a:lstStyle>
            <a:lvl1pPr>
              <a:defRPr>
                <a:solidFill>
                  <a:schemeClr val="accent2">
                    <a:lumMod val="50000"/>
                  </a:schemeClr>
                </a:solidFill>
              </a:defRPr>
            </a:lvl1pPr>
          </a:lstStyle>
          <a:p>
            <a:endParaRPr lang="en-US" dirty="0"/>
          </a:p>
        </p:txBody>
      </p:sp>
      <p:sp>
        <p:nvSpPr>
          <p:cNvPr id="6" name="Slide Number Placeholder 5"/>
          <p:cNvSpPr>
            <a:spLocks noGrp="1"/>
          </p:cNvSpPr>
          <p:nvPr>
            <p:ph type="sldNum" sz="quarter" idx="12"/>
          </p:nvPr>
        </p:nvSpPr>
        <p:spPr>
          <a:xfrm>
            <a:off x="10558300" y="6400800"/>
            <a:ext cx="1051560" cy="365125"/>
          </a:xfrm>
        </p:spPr>
        <p:txBody>
          <a:bodyPr/>
          <a:lstStyle>
            <a:lvl1pPr>
              <a:defRPr>
                <a:solidFill>
                  <a:schemeClr val="accent2">
                    <a:lumMod val="50000"/>
                  </a:schemeClr>
                </a:solidFill>
              </a:defRPr>
            </a:lvl1pPr>
          </a:lstStyle>
          <a:p>
            <a:fld id="{AF4D027A-17B0-474A-83E6-AC6C4126B5AA}" type="slidenum">
              <a:rPr lang="en-US" smtClean="0"/>
              <a:pPr/>
              <a:t>‹#›</a:t>
            </a:fld>
            <a:endParaRPr lang="en-US" dirty="0"/>
          </a:p>
        </p:txBody>
      </p:sp>
    </p:spTree>
    <p:extLst>
      <p:ext uri="{BB962C8B-B14F-4D97-AF65-F5344CB8AC3E}">
        <p14:creationId xmlns:p14="http://schemas.microsoft.com/office/powerpoint/2010/main" val="253746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p:cNvSpPr>
          <p:nvPr/>
        </p:nvSpPr>
        <p:spPr>
          <a:xfrm>
            <a:off x="448056" y="457200"/>
            <a:ext cx="11301984"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548640"/>
            <a:ext cx="11029616" cy="731520"/>
          </a:xfrm>
        </p:spPr>
        <p:txBody>
          <a:bodyPr>
            <a:normAutofit/>
          </a:bodyPr>
          <a:lstStyle>
            <a:lvl1pPr>
              <a:defRPr sz="3600"/>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820357-87A9-4031-B717-45A454AEFD6B}"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2918449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DFF1574-969F-46C1-9477-A62E343198D0}" type="datetime1">
              <a:rPr lang="en-US" smtClean="0"/>
              <a:t>4/23/2024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F4D027A-17B0-474A-83E6-AC6C4126B5AA}" type="slidenum">
              <a:rPr lang="en-US" smtClean="0"/>
              <a:t>‹#›</a:t>
            </a:fld>
            <a:endParaRPr lang="en-US"/>
          </a:p>
        </p:txBody>
      </p:sp>
    </p:spTree>
    <p:extLst>
      <p:ext uri="{BB962C8B-B14F-4D97-AF65-F5344CB8AC3E}">
        <p14:creationId xmlns:p14="http://schemas.microsoft.com/office/powerpoint/2010/main" val="429041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p:cNvSpPr>
          <p:nvPr/>
        </p:nvSpPr>
        <p:spPr>
          <a:xfrm>
            <a:off x="448056" y="457200"/>
            <a:ext cx="11301984"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44290"/>
            <a:ext cx="11029616" cy="731520"/>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581192" y="1554479"/>
            <a:ext cx="11029615"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CC8FB5A-29A8-4A84-AD7F-D354EB38BA51}" type="datetime1">
              <a:rPr lang="en-US" smtClean="0"/>
              <a:t>4/23/2024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6400800"/>
            <a:ext cx="1052508" cy="365125"/>
          </a:xfrm>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838651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p:cNvSpPr>
          <p:nvPr/>
        </p:nvSpPr>
        <p:spPr>
          <a:xfrm>
            <a:off x="447817" y="4123944"/>
            <a:ext cx="11301984" cy="2267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486555"/>
            <a:ext cx="11029615" cy="1497507"/>
          </a:xfrm>
        </p:spPr>
        <p:txBody>
          <a:bodyPr anchor="b">
            <a:normAutofit/>
          </a:bodyPr>
          <a:lstStyle>
            <a:lvl1pPr algn="l">
              <a:defRPr sz="4000" b="0" cap="none"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914400"/>
          </a:xfrm>
        </p:spPr>
        <p:txBody>
          <a:bodyPr anchor="t">
            <a:normAutofit/>
          </a:bodyPr>
          <a:lstStyle>
            <a:lvl1pPr marL="0" indent="0" algn="l">
              <a:buNone/>
              <a:defRPr sz="22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2">
                    <a:lumMod val="50000"/>
                  </a:schemeClr>
                </a:solidFill>
              </a:defRPr>
            </a:lvl1pPr>
          </a:lstStyle>
          <a:p>
            <a:fld id="{A169BA02-3F6E-43D4-A3D5-4291AAE89746}" type="datetime1">
              <a:rPr lang="en-US" smtClean="0"/>
              <a:t>4/23/2024</a:t>
            </a:fld>
            <a:endParaRPr lang="en-US" dirty="0"/>
          </a:p>
        </p:txBody>
      </p:sp>
      <p:sp>
        <p:nvSpPr>
          <p:cNvPr id="5" name="Footer Placeholder 4"/>
          <p:cNvSpPr>
            <a:spLocks noGrp="1"/>
          </p:cNvSpPr>
          <p:nvPr>
            <p:ph type="ftr" sz="quarter" idx="11"/>
          </p:nvPr>
        </p:nvSpPr>
        <p:spPr/>
        <p:txBody>
          <a:bodyPr/>
          <a:lstStyle>
            <a:lvl1pPr>
              <a:defRPr>
                <a:solidFill>
                  <a:schemeClr val="accent2">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2">
                    <a:lumMod val="50000"/>
                  </a:schemeClr>
                </a:solidFill>
              </a:defRPr>
            </a:lvl1pPr>
          </a:lstStyle>
          <a:p>
            <a:fld id="{AF4D027A-17B0-474A-83E6-AC6C4126B5AA}" type="slidenum">
              <a:rPr lang="en-US" smtClean="0"/>
              <a:pPr/>
              <a:t>‹#›</a:t>
            </a:fld>
            <a:endParaRPr lang="en-US" dirty="0"/>
          </a:p>
        </p:txBody>
      </p:sp>
    </p:spTree>
    <p:extLst>
      <p:ext uri="{BB962C8B-B14F-4D97-AF65-F5344CB8AC3E}">
        <p14:creationId xmlns:p14="http://schemas.microsoft.com/office/powerpoint/2010/main" val="653201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p:cNvSpPr>
          <p:nvPr/>
        </p:nvSpPr>
        <p:spPr>
          <a:xfrm>
            <a:off x="445982"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548640"/>
            <a:ext cx="11029616" cy="731520"/>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sz="half" idx="1"/>
          </p:nvPr>
        </p:nvSpPr>
        <p:spPr>
          <a:xfrm>
            <a:off x="581193" y="1554479"/>
            <a:ext cx="542239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1554479"/>
            <a:ext cx="5422392"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001625-1017-49AD-9C43-82BDF6728CB4}"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507226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p:cNvSpPr>
          <p:nvPr/>
        </p:nvSpPr>
        <p:spPr>
          <a:xfrm>
            <a:off x="445982"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548640"/>
            <a:ext cx="11029616" cy="731520"/>
          </a:xfrm>
        </p:spPr>
        <p:txBody>
          <a:bodyPr anchor="ctr">
            <a:normAutofit/>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887219" y="1554480"/>
            <a:ext cx="5087075" cy="536005"/>
          </a:xfrm>
        </p:spPr>
        <p:txBody>
          <a:bodyPr anchor="ctr">
            <a:noAutofit/>
          </a:bodyPr>
          <a:lstStyle>
            <a:lvl1pPr marL="0" indent="0">
              <a:buNone/>
              <a:defRPr sz="2200" b="0">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4" y="2103120"/>
            <a:ext cx="5393100" cy="4023360"/>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3735" y="1554480"/>
            <a:ext cx="5087073" cy="539496"/>
          </a:xfrm>
        </p:spPr>
        <p:txBody>
          <a:bodyPr anchor="ctr">
            <a:noAutofit/>
          </a:bodyPr>
          <a:lstStyle>
            <a:lvl1pPr marL="0" indent="0">
              <a:buNone/>
              <a:defRPr sz="2200" b="0">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709" y="2103120"/>
            <a:ext cx="5393100" cy="402336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323195-9F7B-40EC-A380-FCAD649C7357}" type="datetime1">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122837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p:cNvSpPr>
          <p:nvPr/>
        </p:nvSpPr>
        <p:spPr>
          <a:xfrm>
            <a:off x="448056" y="457200"/>
            <a:ext cx="11300036"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85216" y="548640"/>
            <a:ext cx="11029616" cy="731520"/>
          </a:xfrm>
        </p:spPr>
        <p:txBody>
          <a:bodyPr anchor="ctr">
            <a:norm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956CF9EB-9779-4D85-8430-585ED055113C}" type="datetime1">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68420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CFC45-571F-4EC1-A29B-232F1B81950D}" type="datetime1">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4037389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t">
            <a:normAutofit/>
          </a:bodyPr>
          <a:lstStyle>
            <a:lvl1pPr>
              <a:defRPr sz="2200">
                <a:solidFill>
                  <a:schemeClr val="tx2"/>
                </a:solidFill>
              </a:defRPr>
            </a:lvl1pPr>
            <a:lvl2pPr>
              <a:defRPr sz="2000">
                <a:solidFill>
                  <a:schemeClr val="tx2"/>
                </a:solidFill>
              </a:defRPr>
            </a:lvl2pPr>
            <a:lvl3pPr>
              <a:defRPr sz="1800">
                <a:solidFill>
                  <a:schemeClr val="tx2"/>
                </a:solidFill>
              </a:defRPr>
            </a:lvl3pPr>
            <a:lvl4pPr>
              <a:defRPr sz="1600">
                <a:solidFill>
                  <a:schemeClr val="tx2"/>
                </a:solidFill>
              </a:defRPr>
            </a:lvl4pPr>
            <a:lvl5pPr>
              <a:defRPr sz="16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B97F5E8-A884-43A2-ABE5-3305FC1475DF}" type="datetime1">
              <a:rPr lang="en-US" smtClean="0"/>
              <a:t>4/23/2024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F4D027A-17B0-474A-83E6-AC6C4126B5AA}" type="slidenum">
              <a:rPr lang="en-US" smtClean="0"/>
              <a:t>‹#›</a:t>
            </a:fld>
            <a:endParaRPr lang="en-US"/>
          </a:p>
        </p:txBody>
      </p:sp>
    </p:spTree>
    <p:extLst>
      <p:ext uri="{BB962C8B-B14F-4D97-AF65-F5344CB8AC3E}">
        <p14:creationId xmlns:p14="http://schemas.microsoft.com/office/powerpoint/2010/main" val="1597463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3F7980-ED72-4763-830E-2658149F196D}"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D027A-17B0-474A-83E6-AC6C4126B5AA}" type="slidenum">
              <a:rPr lang="en-US" smtClean="0"/>
              <a:t>‹#›</a:t>
            </a:fld>
            <a:endParaRPr lang="en-US"/>
          </a:p>
        </p:txBody>
      </p:sp>
    </p:spTree>
    <p:extLst>
      <p:ext uri="{BB962C8B-B14F-4D97-AF65-F5344CB8AC3E}">
        <p14:creationId xmlns:p14="http://schemas.microsoft.com/office/powerpoint/2010/main" val="614468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96415"/>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6400800"/>
            <a:ext cx="2844799" cy="365125"/>
          </a:xfrm>
          <a:prstGeom prst="rect">
            <a:avLst/>
          </a:prstGeom>
        </p:spPr>
        <p:txBody>
          <a:bodyPr vert="horz" lIns="91440" tIns="45720" rIns="91440" bIns="45720" rtlCol="0" anchor="ctr"/>
          <a:lstStyle>
            <a:lvl1pPr algn="r">
              <a:defRPr sz="1400">
                <a:solidFill>
                  <a:schemeClr val="accent2">
                    <a:lumMod val="75000"/>
                  </a:schemeClr>
                </a:solidFill>
              </a:defRPr>
            </a:lvl1pPr>
          </a:lstStyle>
          <a:p>
            <a:fld id="{B2546D86-E528-483B-8AA4-983C2E94A95E}" type="datetime1">
              <a:rPr lang="en-US" smtClean="0"/>
              <a:t>4/23/2024</a:t>
            </a:fld>
            <a:endParaRPr lang="en-US" dirty="0"/>
          </a:p>
        </p:txBody>
      </p:sp>
      <p:sp>
        <p:nvSpPr>
          <p:cNvPr id="5" name="Footer Placeholder 4"/>
          <p:cNvSpPr>
            <a:spLocks noGrp="1"/>
          </p:cNvSpPr>
          <p:nvPr>
            <p:ph type="ftr" sz="quarter" idx="3"/>
          </p:nvPr>
        </p:nvSpPr>
        <p:spPr>
          <a:xfrm>
            <a:off x="581192" y="6400800"/>
            <a:ext cx="6917210" cy="365125"/>
          </a:xfrm>
          <a:prstGeom prst="rect">
            <a:avLst/>
          </a:prstGeom>
        </p:spPr>
        <p:txBody>
          <a:bodyPr vert="horz" lIns="91440" tIns="45720" rIns="91440" bIns="45720" rtlCol="0" anchor="ctr"/>
          <a:lstStyle>
            <a:lvl1pPr algn="l">
              <a:defRPr sz="1400" cap="none" baseline="0">
                <a:solidFill>
                  <a:schemeClr val="accent2">
                    <a:lumMod val="75000"/>
                  </a:schemeClr>
                </a:solidFill>
              </a:defRPr>
            </a:lvl1pPr>
          </a:lstStyle>
          <a:p>
            <a:endParaRPr lang="en-US" dirty="0"/>
          </a:p>
        </p:txBody>
      </p:sp>
      <p:sp>
        <p:nvSpPr>
          <p:cNvPr id="6" name="Slide Number Placeholder 5"/>
          <p:cNvSpPr>
            <a:spLocks noGrp="1"/>
          </p:cNvSpPr>
          <p:nvPr>
            <p:ph type="sldNum" sz="quarter" idx="4"/>
          </p:nvPr>
        </p:nvSpPr>
        <p:spPr>
          <a:xfrm>
            <a:off x="10558300" y="6400800"/>
            <a:ext cx="1052510" cy="365125"/>
          </a:xfrm>
          <a:prstGeom prst="rect">
            <a:avLst/>
          </a:prstGeom>
        </p:spPr>
        <p:txBody>
          <a:bodyPr vert="horz" lIns="91440" tIns="45720" rIns="91440" bIns="45720" rtlCol="0" anchor="ctr"/>
          <a:lstStyle>
            <a:lvl1pPr algn="r">
              <a:defRPr sz="1400">
                <a:solidFill>
                  <a:schemeClr val="accent2">
                    <a:lumMod val="75000"/>
                  </a:schemeClr>
                </a:solidFill>
              </a:defRPr>
            </a:lvl1pPr>
          </a:lstStyle>
          <a:p>
            <a:fld id="{AF4D027A-17B0-474A-83E6-AC6C4126B5AA}" type="slidenum">
              <a:rPr lang="en-US" smtClean="0"/>
              <a:pPr/>
              <a:t>‹#›</a:t>
            </a:fld>
            <a:endParaRPr lang="en-US" dirty="0"/>
          </a:p>
        </p:txBody>
      </p:sp>
      <p:sp>
        <p:nvSpPr>
          <p:cNvPr id="9" name="Rectangle 8"/>
          <p:cNvSpPr/>
          <p:nvPr/>
        </p:nvSpPr>
        <p:spPr>
          <a:xfrm>
            <a:off x="446534" y="27432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274320"/>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274320"/>
            <a:ext cx="3703320" cy="9144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2780444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defTabSz="457200" rtl="0" eaLnBrk="1" latinLnBrk="0" hangingPunct="1">
        <a:spcBef>
          <a:spcPct val="0"/>
        </a:spcBef>
        <a:buNone/>
        <a:defRPr sz="36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5FA3-AF0C-4AB0-8D72-B88CF67846EF}"/>
              </a:ext>
            </a:extLst>
          </p:cNvPr>
          <p:cNvSpPr>
            <a:spLocks noGrp="1"/>
          </p:cNvSpPr>
          <p:nvPr>
            <p:ph type="ctrTitle"/>
          </p:nvPr>
        </p:nvSpPr>
        <p:spPr>
          <a:xfrm>
            <a:off x="581190" y="565595"/>
            <a:ext cx="10982159" cy="3419143"/>
          </a:xfrm>
        </p:spPr>
        <p:txBody>
          <a:bodyPr>
            <a:noAutofit/>
          </a:bodyPr>
          <a:lstStyle/>
          <a:p>
            <a:r>
              <a:rPr lang="en-US" sz="4000" dirty="0"/>
              <a:t>Convolutional Neural Networks for Predicting Daily Orographic Precipitation Gradients for Downscaling</a:t>
            </a:r>
          </a:p>
        </p:txBody>
      </p:sp>
      <p:sp>
        <p:nvSpPr>
          <p:cNvPr id="3" name="Subtitle 2">
            <a:extLst>
              <a:ext uri="{FF2B5EF4-FFF2-40B4-BE49-F238E27FC236}">
                <a16:creationId xmlns:a16="http://schemas.microsoft.com/office/drawing/2014/main" id="{604D5E8A-9D34-416C-92E8-2987A4A36FAB}"/>
              </a:ext>
            </a:extLst>
          </p:cNvPr>
          <p:cNvSpPr>
            <a:spLocks noGrp="1"/>
          </p:cNvSpPr>
          <p:nvPr>
            <p:ph type="subTitle" idx="1"/>
          </p:nvPr>
        </p:nvSpPr>
        <p:spPr/>
        <p:txBody>
          <a:bodyPr/>
          <a:lstStyle/>
          <a:p>
            <a:r>
              <a:rPr lang="en-US" dirty="0"/>
              <a:t>CIROH Developers Conference</a:t>
            </a:r>
          </a:p>
          <a:p>
            <a:r>
              <a:rPr lang="en-US" dirty="0"/>
              <a:t>Hydrological Applications of Machine Learning Workshops</a:t>
            </a:r>
          </a:p>
          <a:p>
            <a:r>
              <a:rPr lang="en-US" dirty="0"/>
              <a:t>Savanna Wolvin</a:t>
            </a:r>
          </a:p>
          <a:p>
            <a:r>
              <a:rPr lang="en-US" dirty="0"/>
              <a:t>05.30.24</a:t>
            </a:r>
          </a:p>
        </p:txBody>
      </p:sp>
    </p:spTree>
    <p:extLst>
      <p:ext uri="{BB962C8B-B14F-4D97-AF65-F5344CB8AC3E}">
        <p14:creationId xmlns:p14="http://schemas.microsoft.com/office/powerpoint/2010/main" val="2498647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Fully Connected Neural Network</a:t>
            </a:r>
          </a:p>
        </p:txBody>
      </p:sp>
      <p:sp>
        <p:nvSpPr>
          <p:cNvPr id="8" name="Text Placeholder 7">
            <a:extLst>
              <a:ext uri="{FF2B5EF4-FFF2-40B4-BE49-F238E27FC236}">
                <a16:creationId xmlns:a16="http://schemas.microsoft.com/office/drawing/2014/main" id="{B0E24632-DDA1-43B8-A7CC-FCAFA1827CB8}"/>
              </a:ext>
            </a:extLst>
          </p:cNvPr>
          <p:cNvSpPr>
            <a:spLocks noGrp="1"/>
          </p:cNvSpPr>
          <p:nvPr>
            <p:ph type="body" idx="1"/>
          </p:nvPr>
        </p:nvSpPr>
        <p:spPr/>
        <p:txBody>
          <a:bodyPr/>
          <a:lstStyle/>
          <a:p>
            <a:r>
              <a:rPr lang="en-US" dirty="0"/>
              <a:t>Perceptrons</a:t>
            </a:r>
          </a:p>
        </p:txBody>
      </p:sp>
      <p:sp>
        <p:nvSpPr>
          <p:cNvPr id="9" name="Content Placeholder 8">
            <a:extLst>
              <a:ext uri="{FF2B5EF4-FFF2-40B4-BE49-F238E27FC236}">
                <a16:creationId xmlns:a16="http://schemas.microsoft.com/office/drawing/2014/main" id="{4A138FCA-0C71-4D63-9E0D-7EA8F1EB12BC}"/>
              </a:ext>
            </a:extLst>
          </p:cNvPr>
          <p:cNvSpPr>
            <a:spLocks noGrp="1"/>
          </p:cNvSpPr>
          <p:nvPr>
            <p:ph sz="half" idx="2"/>
          </p:nvPr>
        </p:nvSpPr>
        <p:spPr>
          <a:xfrm>
            <a:off x="581194" y="2103120"/>
            <a:ext cx="5393100" cy="1257300"/>
          </a:xfrm>
        </p:spPr>
        <p:txBody>
          <a:bodyPr/>
          <a:lstStyle/>
          <a:p>
            <a:r>
              <a:rPr lang="en-US" dirty="0"/>
              <a:t>Input data is multiplied by learned weights, aggregated, then passed through an activation function</a:t>
            </a:r>
          </a:p>
        </p:txBody>
      </p:sp>
      <p:sp>
        <p:nvSpPr>
          <p:cNvPr id="10" name="Text Placeholder 9">
            <a:extLst>
              <a:ext uri="{FF2B5EF4-FFF2-40B4-BE49-F238E27FC236}">
                <a16:creationId xmlns:a16="http://schemas.microsoft.com/office/drawing/2014/main" id="{1F33BC41-BB89-4170-B6D3-32D44735CE61}"/>
              </a:ext>
            </a:extLst>
          </p:cNvPr>
          <p:cNvSpPr>
            <a:spLocks noGrp="1"/>
          </p:cNvSpPr>
          <p:nvPr>
            <p:ph type="body" sz="quarter" idx="3"/>
          </p:nvPr>
        </p:nvSpPr>
        <p:spPr/>
        <p:txBody>
          <a:bodyPr/>
          <a:lstStyle/>
          <a:p>
            <a:r>
              <a:rPr lang="en-US" dirty="0"/>
              <a:t>Dense Layers</a:t>
            </a:r>
          </a:p>
        </p:txBody>
      </p:sp>
      <p:sp>
        <p:nvSpPr>
          <p:cNvPr id="11" name="Content Placeholder 10">
            <a:extLst>
              <a:ext uri="{FF2B5EF4-FFF2-40B4-BE49-F238E27FC236}">
                <a16:creationId xmlns:a16="http://schemas.microsoft.com/office/drawing/2014/main" id="{A3FA8B7C-BA84-46F3-9F20-F02DB34AD0E4}"/>
              </a:ext>
            </a:extLst>
          </p:cNvPr>
          <p:cNvSpPr>
            <a:spLocks noGrp="1"/>
          </p:cNvSpPr>
          <p:nvPr>
            <p:ph sz="quarter" idx="4"/>
          </p:nvPr>
        </p:nvSpPr>
        <p:spPr>
          <a:xfrm>
            <a:off x="6217709" y="2103120"/>
            <a:ext cx="5393100" cy="1428369"/>
          </a:xfrm>
        </p:spPr>
        <p:txBody>
          <a:bodyPr/>
          <a:lstStyle/>
          <a:p>
            <a:r>
              <a:rPr lang="en-US" dirty="0"/>
              <a:t>Layers of perceptrons which transfer information from layer to layer, to the output value(s)</a:t>
            </a:r>
          </a:p>
        </p:txBody>
      </p:sp>
      <p:sp>
        <p:nvSpPr>
          <p:cNvPr id="4" name="Footer Placeholder 3">
            <a:extLst>
              <a:ext uri="{FF2B5EF4-FFF2-40B4-BE49-F238E27FC236}">
                <a16:creationId xmlns:a16="http://schemas.microsoft.com/office/drawing/2014/main" id="{16457190-644B-447B-B148-A2C8A1C10FC4}"/>
              </a:ext>
            </a:extLst>
          </p:cNvPr>
          <p:cNvSpPr>
            <a:spLocks noGrp="1"/>
          </p:cNvSpPr>
          <p:nvPr>
            <p:ph type="ftr" sz="quarter" idx="11"/>
          </p:nvPr>
        </p:nvSpPr>
        <p:spPr/>
        <p:txBody>
          <a:bodyPr/>
          <a:lstStyle/>
          <a:p>
            <a:r>
              <a:rPr lang="en-US" dirty="0"/>
              <a:t>(Chase et al. 2023; Gonzalez 2018)</a:t>
            </a:r>
          </a:p>
        </p:txBody>
      </p:sp>
      <p:sp>
        <p:nvSpPr>
          <p:cNvPr id="5" name="Slide Number Placeholder 4">
            <a:extLst>
              <a:ext uri="{FF2B5EF4-FFF2-40B4-BE49-F238E27FC236}">
                <a16:creationId xmlns:a16="http://schemas.microsoft.com/office/drawing/2014/main" id="{E1114581-BFDE-47C0-A7D0-98F4F41488B8}"/>
              </a:ext>
            </a:extLst>
          </p:cNvPr>
          <p:cNvSpPr>
            <a:spLocks noGrp="1"/>
          </p:cNvSpPr>
          <p:nvPr>
            <p:ph type="sldNum" sz="quarter" idx="12"/>
          </p:nvPr>
        </p:nvSpPr>
        <p:spPr/>
        <p:txBody>
          <a:bodyPr/>
          <a:lstStyle/>
          <a:p>
            <a:fld id="{AF4D027A-17B0-474A-83E6-AC6C4126B5AA}" type="slidenum">
              <a:rPr lang="en-US" smtClean="0"/>
              <a:t>10</a:t>
            </a:fld>
            <a:endParaRPr lang="en-US"/>
          </a:p>
        </p:txBody>
      </p:sp>
      <p:pic>
        <p:nvPicPr>
          <p:cNvPr id="12" name="Picture 10" descr="Feedforward Neural Networks | Sungtae's awesome homepage">
            <a:extLst>
              <a:ext uri="{FF2B5EF4-FFF2-40B4-BE49-F238E27FC236}">
                <a16:creationId xmlns:a16="http://schemas.microsoft.com/office/drawing/2014/main" id="{404D0C87-7D70-4E4F-950C-C5AA9F355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497" y="3531489"/>
            <a:ext cx="3790863" cy="17195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EAC34CB-A26B-4542-8B72-387261C4A141}"/>
              </a:ext>
            </a:extLst>
          </p:cNvPr>
          <p:cNvSpPr txBox="1"/>
          <p:nvPr/>
        </p:nvSpPr>
        <p:spPr>
          <a:xfrm>
            <a:off x="1023026" y="5210351"/>
            <a:ext cx="2254718" cy="215444"/>
          </a:xfrm>
          <a:prstGeom prst="rect">
            <a:avLst/>
          </a:prstGeom>
          <a:noFill/>
        </p:spPr>
        <p:txBody>
          <a:bodyPr wrap="square">
            <a:spAutoFit/>
          </a:bodyPr>
          <a:lstStyle/>
          <a:p>
            <a:r>
              <a:rPr lang="en-US" sz="800" i="1" dirty="0"/>
              <a:t>https://sites.cc.gatech.edu/~san37/post/dlhc-fnn/</a:t>
            </a:r>
          </a:p>
        </p:txBody>
      </p:sp>
      <p:pic>
        <p:nvPicPr>
          <p:cNvPr id="14" name="Picture 6" descr="Custom Layers in Keras. Code implementation … | by Naina Chaturvedi |  DataDrivenInvestor">
            <a:extLst>
              <a:ext uri="{FF2B5EF4-FFF2-40B4-BE49-F238E27FC236}">
                <a16:creationId xmlns:a16="http://schemas.microsoft.com/office/drawing/2014/main" id="{4E2E3E95-2E9D-4DB6-88DB-5F6DD2EB5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417" y="3349371"/>
            <a:ext cx="3382643" cy="23897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7BEF09-8BBB-44BF-8F7A-4242711513DC}"/>
              </a:ext>
            </a:extLst>
          </p:cNvPr>
          <p:cNvSpPr txBox="1"/>
          <p:nvPr/>
        </p:nvSpPr>
        <p:spPr>
          <a:xfrm>
            <a:off x="7207997" y="5656651"/>
            <a:ext cx="2732294" cy="338554"/>
          </a:xfrm>
          <a:prstGeom prst="rect">
            <a:avLst/>
          </a:prstGeom>
          <a:noFill/>
        </p:spPr>
        <p:txBody>
          <a:bodyPr wrap="square">
            <a:spAutoFit/>
          </a:bodyPr>
          <a:lstStyle/>
          <a:p>
            <a:r>
              <a:rPr lang="en-US" sz="800" i="1" dirty="0"/>
              <a:t>https://medium.datadriveninvestor.com/custom-layers-in-keras-de5f793217aa</a:t>
            </a:r>
          </a:p>
        </p:txBody>
      </p:sp>
    </p:spTree>
    <p:extLst>
      <p:ext uri="{BB962C8B-B14F-4D97-AF65-F5344CB8AC3E}">
        <p14:creationId xmlns:p14="http://schemas.microsoft.com/office/powerpoint/2010/main" val="332521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28B8D-0355-4CC8-A780-D05ED1BADBDC}"/>
              </a:ext>
            </a:extLst>
          </p:cNvPr>
          <p:cNvPicPr>
            <a:picLocks noChangeAspect="1"/>
          </p:cNvPicPr>
          <p:nvPr/>
        </p:nvPicPr>
        <p:blipFill rotWithShape="1">
          <a:blip r:embed="rId2"/>
          <a:srcRect b="5212"/>
          <a:stretch/>
        </p:blipFill>
        <p:spPr>
          <a:xfrm>
            <a:off x="3100393" y="1492146"/>
            <a:ext cx="5991214" cy="5020163"/>
          </a:xfrm>
          <a:prstGeom prst="rect">
            <a:avLst/>
          </a:prstGeom>
        </p:spPr>
      </p:pic>
      <p:sp>
        <p:nvSpPr>
          <p:cNvPr id="4" name="Footer Placeholder 3">
            <a:extLst>
              <a:ext uri="{FF2B5EF4-FFF2-40B4-BE49-F238E27FC236}">
                <a16:creationId xmlns:a16="http://schemas.microsoft.com/office/drawing/2014/main" id="{420D61E4-0953-4D16-87FE-5FBBA9875EF8}"/>
              </a:ext>
            </a:extLst>
          </p:cNvPr>
          <p:cNvSpPr>
            <a:spLocks noGrp="1"/>
          </p:cNvSpPr>
          <p:nvPr>
            <p:ph type="ftr" sz="quarter" idx="11"/>
          </p:nvPr>
        </p:nvSpPr>
        <p:spPr/>
        <p:txBody>
          <a:bodyPr/>
          <a:lstStyle/>
          <a:p>
            <a:r>
              <a:rPr lang="en-US" dirty="0"/>
              <a:t>(Gonzalez 2018)</a:t>
            </a:r>
          </a:p>
        </p:txBody>
      </p:sp>
      <p:sp>
        <p:nvSpPr>
          <p:cNvPr id="5" name="Slide Number Placeholder 4">
            <a:extLst>
              <a:ext uri="{FF2B5EF4-FFF2-40B4-BE49-F238E27FC236}">
                <a16:creationId xmlns:a16="http://schemas.microsoft.com/office/drawing/2014/main" id="{FD27B32A-7DBA-47AF-A48F-8C8F00F94CFA}"/>
              </a:ext>
            </a:extLst>
          </p:cNvPr>
          <p:cNvSpPr>
            <a:spLocks noGrp="1"/>
          </p:cNvSpPr>
          <p:nvPr>
            <p:ph type="sldNum" sz="quarter" idx="12"/>
          </p:nvPr>
        </p:nvSpPr>
        <p:spPr/>
        <p:txBody>
          <a:bodyPr/>
          <a:lstStyle/>
          <a:p>
            <a:fld id="{AF4D027A-17B0-474A-83E6-AC6C4126B5AA}" type="slidenum">
              <a:rPr lang="en-US" smtClean="0"/>
              <a:t>11</a:t>
            </a:fld>
            <a:endParaRPr lang="en-US"/>
          </a:p>
        </p:txBody>
      </p:sp>
      <p:sp>
        <p:nvSpPr>
          <p:cNvPr id="6" name="TextBox 5">
            <a:extLst>
              <a:ext uri="{FF2B5EF4-FFF2-40B4-BE49-F238E27FC236}">
                <a16:creationId xmlns:a16="http://schemas.microsoft.com/office/drawing/2014/main" id="{F127881B-8DF1-4416-9046-FE5F8A6CEC55}"/>
              </a:ext>
            </a:extLst>
          </p:cNvPr>
          <p:cNvSpPr txBox="1"/>
          <p:nvPr/>
        </p:nvSpPr>
        <p:spPr>
          <a:xfrm>
            <a:off x="448153" y="355728"/>
            <a:ext cx="2064909" cy="1200329"/>
          </a:xfrm>
          <a:prstGeom prst="rect">
            <a:avLst/>
          </a:prstGeom>
          <a:noFill/>
        </p:spPr>
        <p:txBody>
          <a:bodyPr wrap="square" rtlCol="0">
            <a:spAutoFit/>
          </a:bodyPr>
          <a:lstStyle/>
          <a:p>
            <a:pPr algn="ctr"/>
            <a:r>
              <a:rPr lang="en-US" sz="2400" dirty="0">
                <a:solidFill>
                  <a:schemeClr val="tx2"/>
                </a:solidFill>
              </a:rPr>
              <a:t>Handwriting Classification Example</a:t>
            </a:r>
          </a:p>
        </p:txBody>
      </p:sp>
      <p:sp>
        <p:nvSpPr>
          <p:cNvPr id="7" name="TextBox 6">
            <a:extLst>
              <a:ext uri="{FF2B5EF4-FFF2-40B4-BE49-F238E27FC236}">
                <a16:creationId xmlns:a16="http://schemas.microsoft.com/office/drawing/2014/main" id="{BC195836-FD2D-4776-8B98-C815CD48D296}"/>
              </a:ext>
            </a:extLst>
          </p:cNvPr>
          <p:cNvSpPr txBox="1"/>
          <p:nvPr/>
        </p:nvSpPr>
        <p:spPr>
          <a:xfrm>
            <a:off x="1480608" y="5127971"/>
            <a:ext cx="1284116" cy="369332"/>
          </a:xfrm>
          <a:prstGeom prst="rect">
            <a:avLst/>
          </a:prstGeom>
          <a:noFill/>
        </p:spPr>
        <p:txBody>
          <a:bodyPr wrap="square" rtlCol="0">
            <a:spAutoFit/>
          </a:bodyPr>
          <a:lstStyle/>
          <a:p>
            <a:pPr algn="ctr"/>
            <a:r>
              <a:rPr lang="en-US" dirty="0">
                <a:solidFill>
                  <a:schemeClr val="tx2"/>
                </a:solidFill>
              </a:rPr>
              <a:t>Input Image</a:t>
            </a:r>
          </a:p>
        </p:txBody>
      </p:sp>
      <p:sp>
        <p:nvSpPr>
          <p:cNvPr id="8" name="TextBox 7">
            <a:extLst>
              <a:ext uri="{FF2B5EF4-FFF2-40B4-BE49-F238E27FC236}">
                <a16:creationId xmlns:a16="http://schemas.microsoft.com/office/drawing/2014/main" id="{0ACF7668-94B8-4B57-81F4-5C153FC092E2}"/>
              </a:ext>
            </a:extLst>
          </p:cNvPr>
          <p:cNvSpPr txBox="1"/>
          <p:nvPr/>
        </p:nvSpPr>
        <p:spPr>
          <a:xfrm>
            <a:off x="2854426" y="1171423"/>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9" name="TextBox 8">
            <a:extLst>
              <a:ext uri="{FF2B5EF4-FFF2-40B4-BE49-F238E27FC236}">
                <a16:creationId xmlns:a16="http://schemas.microsoft.com/office/drawing/2014/main" id="{B042B6C3-B4EB-4650-89AF-6EA129A9C4F9}"/>
              </a:ext>
            </a:extLst>
          </p:cNvPr>
          <p:cNvSpPr txBox="1"/>
          <p:nvPr/>
        </p:nvSpPr>
        <p:spPr>
          <a:xfrm>
            <a:off x="4683611" y="108218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0" name="TextBox 9">
            <a:extLst>
              <a:ext uri="{FF2B5EF4-FFF2-40B4-BE49-F238E27FC236}">
                <a16:creationId xmlns:a16="http://schemas.microsoft.com/office/drawing/2014/main" id="{1820E7D5-CDEB-4D88-B301-E83AEEFFF380}"/>
              </a:ext>
            </a:extLst>
          </p:cNvPr>
          <p:cNvSpPr txBox="1"/>
          <p:nvPr/>
        </p:nvSpPr>
        <p:spPr>
          <a:xfrm>
            <a:off x="6148723" y="1465058"/>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11" name="TextBox 10">
            <a:extLst>
              <a:ext uri="{FF2B5EF4-FFF2-40B4-BE49-F238E27FC236}">
                <a16:creationId xmlns:a16="http://schemas.microsoft.com/office/drawing/2014/main" id="{DB117C41-32F3-4939-B887-0FDC7ACDA08B}"/>
              </a:ext>
            </a:extLst>
          </p:cNvPr>
          <p:cNvSpPr txBox="1"/>
          <p:nvPr/>
        </p:nvSpPr>
        <p:spPr>
          <a:xfrm>
            <a:off x="7535617" y="214000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2" name="TextBox 11">
            <a:extLst>
              <a:ext uri="{FF2B5EF4-FFF2-40B4-BE49-F238E27FC236}">
                <a16:creationId xmlns:a16="http://schemas.microsoft.com/office/drawing/2014/main" id="{93AB085C-AD8B-4E12-8F80-DBAB860E4157}"/>
              </a:ext>
            </a:extLst>
          </p:cNvPr>
          <p:cNvSpPr txBox="1"/>
          <p:nvPr/>
        </p:nvSpPr>
        <p:spPr>
          <a:xfrm>
            <a:off x="7751020" y="3477091"/>
            <a:ext cx="1346434" cy="369332"/>
          </a:xfrm>
          <a:prstGeom prst="rect">
            <a:avLst/>
          </a:prstGeom>
          <a:noFill/>
        </p:spPr>
        <p:txBody>
          <a:bodyPr wrap="square" rtlCol="0">
            <a:spAutoFit/>
          </a:bodyPr>
          <a:lstStyle/>
          <a:p>
            <a:pPr algn="ctr"/>
            <a:r>
              <a:rPr lang="en-US" dirty="0">
                <a:solidFill>
                  <a:schemeClr val="tx2"/>
                </a:solidFill>
              </a:rPr>
              <a:t>Flattening</a:t>
            </a:r>
          </a:p>
        </p:txBody>
      </p:sp>
      <p:sp>
        <p:nvSpPr>
          <p:cNvPr id="13" name="TextBox 12">
            <a:extLst>
              <a:ext uri="{FF2B5EF4-FFF2-40B4-BE49-F238E27FC236}">
                <a16:creationId xmlns:a16="http://schemas.microsoft.com/office/drawing/2014/main" id="{91CB8620-2D87-47C8-AE47-2F156B5E239E}"/>
              </a:ext>
            </a:extLst>
          </p:cNvPr>
          <p:cNvSpPr txBox="1"/>
          <p:nvPr/>
        </p:nvSpPr>
        <p:spPr>
          <a:xfrm>
            <a:off x="9573208" y="5387115"/>
            <a:ext cx="1466267" cy="646331"/>
          </a:xfrm>
          <a:prstGeom prst="rect">
            <a:avLst/>
          </a:prstGeom>
          <a:noFill/>
        </p:spPr>
        <p:txBody>
          <a:bodyPr wrap="square" rtlCol="0">
            <a:spAutoFit/>
          </a:bodyPr>
          <a:lstStyle/>
          <a:p>
            <a:pPr algn="ctr"/>
            <a:r>
              <a:rPr lang="en-US" dirty="0">
                <a:solidFill>
                  <a:schemeClr val="tx2"/>
                </a:solidFill>
              </a:rPr>
              <a:t>Output for Classification</a:t>
            </a:r>
          </a:p>
        </p:txBody>
      </p:sp>
      <p:cxnSp>
        <p:nvCxnSpPr>
          <p:cNvPr id="15" name="Straight Arrow Connector 14">
            <a:extLst>
              <a:ext uri="{FF2B5EF4-FFF2-40B4-BE49-F238E27FC236}">
                <a16:creationId xmlns:a16="http://schemas.microsoft.com/office/drawing/2014/main" id="{716F0006-7E1C-48C3-8111-6482EE42FC23}"/>
              </a:ext>
            </a:extLst>
          </p:cNvPr>
          <p:cNvCxnSpPr>
            <a:cxnSpLocks/>
            <a:stCxn id="13" idx="1"/>
          </p:cNvCxnSpPr>
          <p:nvPr/>
        </p:nvCxnSpPr>
        <p:spPr>
          <a:xfrm flipH="1">
            <a:off x="9055468" y="5710281"/>
            <a:ext cx="51774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E8A8378-2E97-414B-846C-76DC163D50CB}"/>
              </a:ext>
            </a:extLst>
          </p:cNvPr>
          <p:cNvCxnSpPr>
            <a:stCxn id="7" idx="3"/>
          </p:cNvCxnSpPr>
          <p:nvPr/>
        </p:nvCxnSpPr>
        <p:spPr>
          <a:xfrm>
            <a:off x="2764724" y="5312637"/>
            <a:ext cx="458536" cy="823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C2BCD05-43DE-4386-89A8-D55814B647F2}"/>
              </a:ext>
            </a:extLst>
          </p:cNvPr>
          <p:cNvCxnSpPr/>
          <p:nvPr/>
        </p:nvCxnSpPr>
        <p:spPr>
          <a:xfrm>
            <a:off x="5425706" y="1556057"/>
            <a:ext cx="75934" cy="15344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7E7BE3-1D4E-40A7-98FA-6704BED08E8E}"/>
              </a:ext>
            </a:extLst>
          </p:cNvPr>
          <p:cNvCxnSpPr>
            <a:cxnSpLocks/>
          </p:cNvCxnSpPr>
          <p:nvPr/>
        </p:nvCxnSpPr>
        <p:spPr>
          <a:xfrm flipH="1">
            <a:off x="6400800" y="2063674"/>
            <a:ext cx="195291" cy="25960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9F27ECEB-0258-40E2-AB2B-5BA5BFC17224}"/>
              </a:ext>
            </a:extLst>
          </p:cNvPr>
          <p:cNvCxnSpPr>
            <a:cxnSpLocks/>
          </p:cNvCxnSpPr>
          <p:nvPr/>
        </p:nvCxnSpPr>
        <p:spPr>
          <a:xfrm flipH="1">
            <a:off x="6789421" y="2525339"/>
            <a:ext cx="1037532" cy="75126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673652A-1F35-4862-94C3-60DB6091FC7A}"/>
              </a:ext>
            </a:extLst>
          </p:cNvPr>
          <p:cNvCxnSpPr>
            <a:cxnSpLocks/>
          </p:cNvCxnSpPr>
          <p:nvPr/>
        </p:nvCxnSpPr>
        <p:spPr>
          <a:xfrm flipH="1">
            <a:off x="7060292" y="3846423"/>
            <a:ext cx="1219410" cy="6408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4B3F8B8-27C2-4CB2-B164-6B25E0FCCB15}"/>
              </a:ext>
            </a:extLst>
          </p:cNvPr>
          <p:cNvCxnSpPr/>
          <p:nvPr/>
        </p:nvCxnSpPr>
        <p:spPr>
          <a:xfrm>
            <a:off x="3649980" y="1788223"/>
            <a:ext cx="603531" cy="10565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EBA06CDA-69FD-44D1-BD76-AE3779A57918}"/>
              </a:ext>
            </a:extLst>
          </p:cNvPr>
          <p:cNvSpPr txBox="1"/>
          <p:nvPr/>
        </p:nvSpPr>
        <p:spPr>
          <a:xfrm>
            <a:off x="8734896" y="3984922"/>
            <a:ext cx="2031315" cy="923330"/>
          </a:xfrm>
          <a:prstGeom prst="rect">
            <a:avLst/>
          </a:prstGeom>
          <a:noFill/>
        </p:spPr>
        <p:txBody>
          <a:bodyPr wrap="square" rtlCol="0">
            <a:spAutoFit/>
          </a:bodyPr>
          <a:lstStyle/>
          <a:p>
            <a:pPr algn="ctr"/>
            <a:r>
              <a:rPr lang="en-US" dirty="0">
                <a:solidFill>
                  <a:schemeClr val="tx2"/>
                </a:solidFill>
              </a:rPr>
              <a:t>Fully Connected Neural Network of Dense Layers</a:t>
            </a:r>
          </a:p>
        </p:txBody>
      </p:sp>
      <p:cxnSp>
        <p:nvCxnSpPr>
          <p:cNvPr id="14" name="Straight Arrow Connector 13">
            <a:extLst>
              <a:ext uri="{FF2B5EF4-FFF2-40B4-BE49-F238E27FC236}">
                <a16:creationId xmlns:a16="http://schemas.microsoft.com/office/drawing/2014/main" id="{26292227-8A5B-4031-8D5F-03652F4E7E67}"/>
              </a:ext>
            </a:extLst>
          </p:cNvPr>
          <p:cNvCxnSpPr>
            <a:cxnSpLocks/>
            <a:stCxn id="21" idx="1"/>
          </p:cNvCxnSpPr>
          <p:nvPr/>
        </p:nvCxnSpPr>
        <p:spPr>
          <a:xfrm flipH="1">
            <a:off x="7751020" y="4446587"/>
            <a:ext cx="983876" cy="1468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3494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9E4A24-7B8E-4D6C-981D-D85D8903B8A8}"/>
              </a:ext>
            </a:extLst>
          </p:cNvPr>
          <p:cNvSpPr>
            <a:spLocks noGrp="1"/>
          </p:cNvSpPr>
          <p:nvPr>
            <p:ph type="title"/>
          </p:nvPr>
        </p:nvSpPr>
        <p:spPr/>
        <p:txBody>
          <a:bodyPr/>
          <a:lstStyle/>
          <a:p>
            <a:r>
              <a:rPr lang="en-US" dirty="0"/>
              <a:t>Batch Normalization</a:t>
            </a:r>
          </a:p>
        </p:txBody>
      </p:sp>
      <p:sp>
        <p:nvSpPr>
          <p:cNvPr id="5" name="Content Placeholder 4">
            <a:extLst>
              <a:ext uri="{FF2B5EF4-FFF2-40B4-BE49-F238E27FC236}">
                <a16:creationId xmlns:a16="http://schemas.microsoft.com/office/drawing/2014/main" id="{C2B6CAAE-3076-48E6-A3E3-2531CC6735EA}"/>
              </a:ext>
            </a:extLst>
          </p:cNvPr>
          <p:cNvSpPr>
            <a:spLocks noGrp="1"/>
          </p:cNvSpPr>
          <p:nvPr>
            <p:ph idx="1"/>
          </p:nvPr>
        </p:nvSpPr>
        <p:spPr/>
        <p:txBody>
          <a:bodyPr/>
          <a:lstStyle/>
          <a:p>
            <a:r>
              <a:rPr lang="en-US" dirty="0"/>
              <a:t>In training, the training subset is sent in batches that may not be evenly representative</a:t>
            </a:r>
          </a:p>
          <a:p>
            <a:r>
              <a:rPr lang="en-US" dirty="0"/>
              <a:t>Batch normalization is then used to help smooth and quicken training</a:t>
            </a:r>
          </a:p>
          <a:p>
            <a:endParaRPr lang="en-US" dirty="0"/>
          </a:p>
          <a:p>
            <a:endParaRPr lang="en-US" dirty="0"/>
          </a:p>
          <a:p>
            <a:r>
              <a:rPr lang="en-US" dirty="0"/>
              <a:t>It will normalize the data even as the mean and variance change over time during training</a:t>
            </a:r>
          </a:p>
          <a:p>
            <a:r>
              <a:rPr lang="en-US" dirty="0"/>
              <a:t>During training it uses the mean and variance of the current batch of data to normalize the samples</a:t>
            </a:r>
          </a:p>
          <a:p>
            <a:r>
              <a:rPr lang="en-US" dirty="0"/>
              <a:t>It uses an exponential moving average of the batch-wise mean and variance of the data seen during training</a:t>
            </a:r>
          </a:p>
        </p:txBody>
      </p:sp>
      <p:sp>
        <p:nvSpPr>
          <p:cNvPr id="2" name="Footer Placeholder 1">
            <a:extLst>
              <a:ext uri="{FF2B5EF4-FFF2-40B4-BE49-F238E27FC236}">
                <a16:creationId xmlns:a16="http://schemas.microsoft.com/office/drawing/2014/main" id="{11FF1E38-A0A7-42D9-9A2B-A1EE8FABFC5B}"/>
              </a:ext>
            </a:extLst>
          </p:cNvPr>
          <p:cNvSpPr>
            <a:spLocks noGrp="1"/>
          </p:cNvSpPr>
          <p:nvPr>
            <p:ph type="ftr" sz="quarter" idx="11"/>
          </p:nvPr>
        </p:nvSpPr>
        <p:spPr/>
        <p:txBody>
          <a:bodyPr/>
          <a:lstStyle/>
          <a:p>
            <a:r>
              <a:rPr lang="en-US" dirty="0"/>
              <a:t>(Chollet 2021; </a:t>
            </a:r>
            <a:r>
              <a:rPr lang="en-US" dirty="0" err="1"/>
              <a:t>Ioffe</a:t>
            </a:r>
            <a:r>
              <a:rPr lang="en-US" dirty="0"/>
              <a:t> and </a:t>
            </a:r>
            <a:r>
              <a:rPr lang="en-US" dirty="0" err="1"/>
              <a:t>Szegedy</a:t>
            </a:r>
            <a:r>
              <a:rPr lang="en-US" dirty="0"/>
              <a:t> 2015)</a:t>
            </a:r>
          </a:p>
        </p:txBody>
      </p:sp>
      <p:sp>
        <p:nvSpPr>
          <p:cNvPr id="3" name="Slide Number Placeholder 2">
            <a:extLst>
              <a:ext uri="{FF2B5EF4-FFF2-40B4-BE49-F238E27FC236}">
                <a16:creationId xmlns:a16="http://schemas.microsoft.com/office/drawing/2014/main" id="{4BFA9C85-848F-4C2E-9C0B-D79F90733FBE}"/>
              </a:ext>
            </a:extLst>
          </p:cNvPr>
          <p:cNvSpPr>
            <a:spLocks noGrp="1"/>
          </p:cNvSpPr>
          <p:nvPr>
            <p:ph type="sldNum" sz="quarter" idx="12"/>
          </p:nvPr>
        </p:nvSpPr>
        <p:spPr/>
        <p:txBody>
          <a:bodyPr/>
          <a:lstStyle/>
          <a:p>
            <a:fld id="{AF4D027A-17B0-474A-83E6-AC6C4126B5AA}" type="slidenum">
              <a:rPr lang="en-US" smtClean="0"/>
              <a:t>12</a:t>
            </a:fld>
            <a:endParaRPr lang="en-US"/>
          </a:p>
        </p:txBody>
      </p:sp>
    </p:spTree>
    <p:extLst>
      <p:ext uri="{BB962C8B-B14F-4D97-AF65-F5344CB8AC3E}">
        <p14:creationId xmlns:p14="http://schemas.microsoft.com/office/powerpoint/2010/main" val="173959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How does the Model Learn? Formulating Error</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a:xfrm>
            <a:off x="581189" y="1554479"/>
            <a:ext cx="11029616" cy="802237"/>
          </a:xfrm>
        </p:spPr>
        <p:txBody>
          <a:bodyPr/>
          <a:lstStyle/>
          <a:p>
            <a:pPr marL="0" indent="0">
              <a:buNone/>
            </a:pPr>
            <a:r>
              <a:rPr lang="en-US" i="1" dirty="0"/>
              <a:t>Prediction error </a:t>
            </a:r>
            <a:r>
              <a:rPr lang="en-US" dirty="0"/>
              <a:t>or </a:t>
            </a:r>
            <a:r>
              <a:rPr lang="en-US" i="1" dirty="0"/>
              <a:t>loss </a:t>
            </a:r>
            <a:r>
              <a:rPr lang="en-US" dirty="0"/>
              <a:t>– The measurement of the distance between your model’s prediction and the target</a:t>
            </a:r>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13</a:t>
            </a:fld>
            <a:endParaRPr lang="en-US"/>
          </a:p>
        </p:txBody>
      </p:sp>
      <p:pic>
        <p:nvPicPr>
          <p:cNvPr id="9" name="Picture 2" descr="Backpropagation. From mystery to mastery: Decoding the… | by Jorgecardete |  Towards AI">
            <a:extLst>
              <a:ext uri="{FF2B5EF4-FFF2-40B4-BE49-F238E27FC236}">
                <a16:creationId xmlns:a16="http://schemas.microsoft.com/office/drawing/2014/main" id="{34B3B047-E4C8-431B-BE86-8133F719E35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7069" y="2729394"/>
            <a:ext cx="5486400" cy="3086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109B326-81CF-459B-882E-F3B63728A3B4}"/>
              </a:ext>
            </a:extLst>
          </p:cNvPr>
          <p:cNvSpPr/>
          <p:nvPr/>
        </p:nvSpPr>
        <p:spPr>
          <a:xfrm>
            <a:off x="4805585" y="5128491"/>
            <a:ext cx="1352550" cy="3143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4">
            <a:extLst>
              <a:ext uri="{FF2B5EF4-FFF2-40B4-BE49-F238E27FC236}">
                <a16:creationId xmlns:a16="http://schemas.microsoft.com/office/drawing/2014/main" id="{51F91B07-3BBA-4627-A5A0-9134609B4962}"/>
              </a:ext>
            </a:extLst>
          </p:cNvPr>
          <p:cNvSpPr txBox="1">
            <a:spLocks/>
          </p:cNvSpPr>
          <p:nvPr/>
        </p:nvSpPr>
        <p:spPr>
          <a:xfrm>
            <a:off x="6674264" y="3694012"/>
            <a:ext cx="4936543" cy="668494"/>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Common Loss Metrics:</a:t>
            </a:r>
          </a:p>
          <a:p>
            <a:pPr marL="0" indent="0">
              <a:buNone/>
            </a:pPr>
            <a:endParaRPr lang="en-US" dirty="0"/>
          </a:p>
        </p:txBody>
      </p:sp>
      <p:graphicFrame>
        <p:nvGraphicFramePr>
          <p:cNvPr id="7" name="Table 7">
            <a:extLst>
              <a:ext uri="{FF2B5EF4-FFF2-40B4-BE49-F238E27FC236}">
                <a16:creationId xmlns:a16="http://schemas.microsoft.com/office/drawing/2014/main" id="{B4C72633-D063-47CA-9B6C-1E59B9C49B3B}"/>
              </a:ext>
            </a:extLst>
          </p:cNvPr>
          <p:cNvGraphicFramePr>
            <a:graphicFrameLocks noGrp="1"/>
          </p:cNvGraphicFramePr>
          <p:nvPr>
            <p:extLst>
              <p:ext uri="{D42A27DB-BD31-4B8C-83A1-F6EECF244321}">
                <p14:modId xmlns:p14="http://schemas.microsoft.com/office/powerpoint/2010/main" val="1899746235"/>
              </p:ext>
            </p:extLst>
          </p:nvPr>
        </p:nvGraphicFramePr>
        <p:xfrm>
          <a:off x="6674263" y="4141593"/>
          <a:ext cx="4936542" cy="1960192"/>
        </p:xfrm>
        <a:graphic>
          <a:graphicData uri="http://schemas.openxmlformats.org/drawingml/2006/table">
            <a:tbl>
              <a:tblPr firstRow="1" bandRow="1">
                <a:tableStyleId>{21E4AEA4-8DFA-4A89-87EB-49C32662AFE0}</a:tableStyleId>
              </a:tblPr>
              <a:tblGrid>
                <a:gridCol w="1645514">
                  <a:extLst>
                    <a:ext uri="{9D8B030D-6E8A-4147-A177-3AD203B41FA5}">
                      <a16:colId xmlns:a16="http://schemas.microsoft.com/office/drawing/2014/main" val="1256263236"/>
                    </a:ext>
                  </a:extLst>
                </a:gridCol>
                <a:gridCol w="1645514">
                  <a:extLst>
                    <a:ext uri="{9D8B030D-6E8A-4147-A177-3AD203B41FA5}">
                      <a16:colId xmlns:a16="http://schemas.microsoft.com/office/drawing/2014/main" val="4099904212"/>
                    </a:ext>
                  </a:extLst>
                </a:gridCol>
                <a:gridCol w="1645514">
                  <a:extLst>
                    <a:ext uri="{9D8B030D-6E8A-4147-A177-3AD203B41FA5}">
                      <a16:colId xmlns:a16="http://schemas.microsoft.com/office/drawing/2014/main" val="2844591436"/>
                    </a:ext>
                  </a:extLst>
                </a:gridCol>
              </a:tblGrid>
              <a:tr h="335640">
                <a:tc>
                  <a:txBody>
                    <a:bodyPr/>
                    <a:lstStyle/>
                    <a:p>
                      <a:pPr algn="ctr"/>
                      <a:r>
                        <a:rPr lang="en-US" dirty="0"/>
                        <a:t>Binary</a:t>
                      </a:r>
                    </a:p>
                  </a:txBody>
                  <a:tcPr/>
                </a:tc>
                <a:tc>
                  <a:txBody>
                    <a:bodyPr/>
                    <a:lstStyle/>
                    <a:p>
                      <a:pPr algn="ctr"/>
                      <a:r>
                        <a:rPr lang="en-US" dirty="0"/>
                        <a:t>Categorical </a:t>
                      </a:r>
                    </a:p>
                  </a:txBody>
                  <a:tcPr/>
                </a:tc>
                <a:tc>
                  <a:txBody>
                    <a:bodyPr/>
                    <a:lstStyle/>
                    <a:p>
                      <a:pPr algn="ctr"/>
                      <a:r>
                        <a:rPr lang="en-US" dirty="0"/>
                        <a:t>Numerical</a:t>
                      </a:r>
                    </a:p>
                  </a:txBody>
                  <a:tcPr/>
                </a:tc>
                <a:extLst>
                  <a:ext uri="{0D108BD9-81ED-4DB2-BD59-A6C34878D82A}">
                    <a16:rowId xmlns:a16="http://schemas.microsoft.com/office/drawing/2014/main" val="3419501476"/>
                  </a:ext>
                </a:extLst>
              </a:tr>
              <a:tr h="1594432">
                <a:tc>
                  <a:txBody>
                    <a:bodyPr/>
                    <a:lstStyle/>
                    <a:p>
                      <a:pPr marL="0" indent="0" algn="ctr">
                        <a:buFont typeface="Arial" panose="020B0604020202020204" pitchFamily="34" charset="0"/>
                        <a:buNone/>
                      </a:pPr>
                      <a:r>
                        <a:rPr lang="en-US" sz="1800" b="0" i="0" kern="1200" dirty="0">
                          <a:solidFill>
                            <a:schemeClr val="dk1"/>
                          </a:solidFill>
                          <a:effectLst/>
                          <a:latin typeface="+mn-lt"/>
                          <a:ea typeface="+mn-ea"/>
                          <a:cs typeface="+mn-cs"/>
                        </a:rPr>
                        <a:t>Binary</a:t>
                      </a:r>
                    </a:p>
                    <a:p>
                      <a:pPr marL="0" indent="0" algn="ctr">
                        <a:buFont typeface="Arial" panose="020B0604020202020204" pitchFamily="34" charset="0"/>
                        <a:buNone/>
                      </a:pPr>
                      <a:r>
                        <a:rPr lang="en-US" sz="1800" b="0" i="0" kern="1200" dirty="0">
                          <a:solidFill>
                            <a:schemeClr val="dk1"/>
                          </a:solidFill>
                          <a:effectLst/>
                          <a:latin typeface="+mn-lt"/>
                          <a:ea typeface="+mn-ea"/>
                          <a:cs typeface="+mn-cs"/>
                        </a:rPr>
                        <a:t>Cross Entropy</a:t>
                      </a:r>
                      <a:endParaRPr lang="en-US" dirty="0"/>
                    </a:p>
                  </a:txBody>
                  <a:tcPr/>
                </a:tc>
                <a:tc>
                  <a:txBody>
                    <a:bodyPr/>
                    <a:lstStyle/>
                    <a:p>
                      <a:pPr algn="ctr"/>
                      <a:r>
                        <a:rPr lang="en-US" dirty="0"/>
                        <a:t>Categorical Cross Entropy</a:t>
                      </a:r>
                    </a:p>
                  </a:txBody>
                  <a:tcPr/>
                </a:tc>
                <a:tc>
                  <a:txBody>
                    <a:bodyPr/>
                    <a:lstStyle/>
                    <a:p>
                      <a:pPr algn="ctr"/>
                      <a:r>
                        <a:rPr lang="en-US" dirty="0"/>
                        <a:t>Mean Squared Error</a:t>
                      </a:r>
                    </a:p>
                    <a:p>
                      <a:pPr algn="ctr"/>
                      <a:endParaRPr lang="en-US" dirty="0"/>
                    </a:p>
                    <a:p>
                      <a:pPr algn="ctr"/>
                      <a:r>
                        <a:rPr lang="en-US" dirty="0"/>
                        <a:t>Mean Absolute Error</a:t>
                      </a:r>
                    </a:p>
                  </a:txBody>
                  <a:tcPr/>
                </a:tc>
                <a:extLst>
                  <a:ext uri="{0D108BD9-81ED-4DB2-BD59-A6C34878D82A}">
                    <a16:rowId xmlns:a16="http://schemas.microsoft.com/office/drawing/2014/main" val="1574869755"/>
                  </a:ext>
                </a:extLst>
              </a:tr>
            </a:tbl>
          </a:graphicData>
        </a:graphic>
      </p:graphicFrame>
      <p:sp>
        <p:nvSpPr>
          <p:cNvPr id="13" name="TextBox 12">
            <a:extLst>
              <a:ext uri="{FF2B5EF4-FFF2-40B4-BE49-F238E27FC236}">
                <a16:creationId xmlns:a16="http://schemas.microsoft.com/office/drawing/2014/main" id="{A49DA87A-2E4D-429C-B104-19D26440042A}"/>
              </a:ext>
            </a:extLst>
          </p:cNvPr>
          <p:cNvSpPr txBox="1"/>
          <p:nvPr/>
        </p:nvSpPr>
        <p:spPr>
          <a:xfrm>
            <a:off x="7330894" y="2544865"/>
            <a:ext cx="3884037" cy="830997"/>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pPr algn="ctr"/>
            <a:r>
              <a:rPr lang="en-US" sz="2400" dirty="0"/>
              <a:t>Minimizing the loss function is how the algorithm </a:t>
            </a:r>
            <a:r>
              <a:rPr lang="en-US" sz="2400" i="1" dirty="0"/>
              <a:t>“learns”</a:t>
            </a:r>
          </a:p>
        </p:txBody>
      </p:sp>
    </p:spTree>
    <p:extLst>
      <p:ext uri="{BB962C8B-B14F-4D97-AF65-F5344CB8AC3E}">
        <p14:creationId xmlns:p14="http://schemas.microsoft.com/office/powerpoint/2010/main" val="1096629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How does the Model Learn? Backpropagation</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Backpropagation</a:t>
            </a:r>
            <a:r>
              <a:rPr lang="en-US" dirty="0"/>
              <a:t> – updates the weights within the model to minimize the loss using the gradient </a:t>
            </a:r>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14</a:t>
            </a:fld>
            <a:endParaRPr lang="en-US"/>
          </a:p>
        </p:txBody>
      </p:sp>
      <p:pic>
        <p:nvPicPr>
          <p:cNvPr id="5124" name="Picture 4" descr="Gradient descent, how neural networks learn | Deep learning, chapter 2 on  Make a GIF">
            <a:extLst>
              <a:ext uri="{FF2B5EF4-FFF2-40B4-BE49-F238E27FC236}">
                <a16:creationId xmlns:a16="http://schemas.microsoft.com/office/drawing/2014/main" id="{A0CEAD2E-8BED-4FCC-BF94-83F3A44BFEF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8408" y="2734056"/>
            <a:ext cx="54864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6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Overfitting to the Training Subset</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Optimization</a:t>
            </a:r>
            <a:r>
              <a:rPr lang="en-US" dirty="0"/>
              <a:t> – Adjusting the model for the best performance</a:t>
            </a:r>
          </a:p>
          <a:p>
            <a:pPr marL="0" indent="0">
              <a:buNone/>
            </a:pPr>
            <a:r>
              <a:rPr lang="en-US" i="1" dirty="0"/>
              <a:t>Generalization</a:t>
            </a:r>
            <a:r>
              <a:rPr lang="en-US" dirty="0"/>
              <a:t> – How well the trained model performs on data it has never seen</a:t>
            </a:r>
          </a:p>
          <a:p>
            <a:pPr marL="0" indent="0">
              <a:buNone/>
            </a:pPr>
            <a:r>
              <a:rPr lang="en-US" i="1" dirty="0"/>
              <a:t>Overfitting</a:t>
            </a:r>
            <a:r>
              <a:rPr lang="en-US" dirty="0"/>
              <a:t> – Learning representations only specific to the training data and do not generalize to the validation data</a:t>
            </a:r>
          </a:p>
          <a:p>
            <a:endParaRPr lang="en-US" dirty="0"/>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15</a:t>
            </a:fld>
            <a:endParaRPr lang="en-US"/>
          </a:p>
        </p:txBody>
      </p:sp>
      <p:pic>
        <p:nvPicPr>
          <p:cNvPr id="8" name="Picture 7">
            <a:extLst>
              <a:ext uri="{FF2B5EF4-FFF2-40B4-BE49-F238E27FC236}">
                <a16:creationId xmlns:a16="http://schemas.microsoft.com/office/drawing/2014/main" id="{C4F32193-6A77-470E-9B09-E0C2213B807F}"/>
              </a:ext>
            </a:extLst>
          </p:cNvPr>
          <p:cNvPicPr>
            <a:picLocks noChangeAspect="1"/>
          </p:cNvPicPr>
          <p:nvPr/>
        </p:nvPicPr>
        <p:blipFill>
          <a:blip r:embed="rId2"/>
          <a:stretch>
            <a:fillRect/>
          </a:stretch>
        </p:blipFill>
        <p:spPr>
          <a:xfrm>
            <a:off x="790574" y="3456210"/>
            <a:ext cx="5305425" cy="2857500"/>
          </a:xfrm>
          <a:prstGeom prst="rect">
            <a:avLst/>
          </a:prstGeom>
        </p:spPr>
      </p:pic>
    </p:spTree>
    <p:extLst>
      <p:ext uri="{BB962C8B-B14F-4D97-AF65-F5344CB8AC3E}">
        <p14:creationId xmlns:p14="http://schemas.microsoft.com/office/powerpoint/2010/main" val="1540781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60DE4-2CB4-48FA-BB92-22F60990EFA7}"/>
              </a:ext>
            </a:extLst>
          </p:cNvPr>
          <p:cNvSpPr>
            <a:spLocks noGrp="1"/>
          </p:cNvSpPr>
          <p:nvPr>
            <p:ph type="title"/>
          </p:nvPr>
        </p:nvSpPr>
        <p:spPr/>
        <p:txBody>
          <a:bodyPr/>
          <a:lstStyle/>
          <a:p>
            <a:r>
              <a:rPr lang="en-US" dirty="0"/>
              <a:t>Overfitting to the Training Subset</a:t>
            </a:r>
          </a:p>
        </p:txBody>
      </p:sp>
      <p:sp>
        <p:nvSpPr>
          <p:cNvPr id="5" name="Content Placeholder 4">
            <a:extLst>
              <a:ext uri="{FF2B5EF4-FFF2-40B4-BE49-F238E27FC236}">
                <a16:creationId xmlns:a16="http://schemas.microsoft.com/office/drawing/2014/main" id="{ABC66CB9-188D-4A13-AF91-9DDC485F0D5F}"/>
              </a:ext>
            </a:extLst>
          </p:cNvPr>
          <p:cNvSpPr>
            <a:spLocks noGrp="1"/>
          </p:cNvSpPr>
          <p:nvPr>
            <p:ph idx="1"/>
          </p:nvPr>
        </p:nvSpPr>
        <p:spPr/>
        <p:txBody>
          <a:bodyPr/>
          <a:lstStyle/>
          <a:p>
            <a:pPr marL="0" indent="0">
              <a:buNone/>
            </a:pPr>
            <a:r>
              <a:rPr lang="en-US" i="1" dirty="0"/>
              <a:t>Optimization</a:t>
            </a:r>
            <a:r>
              <a:rPr lang="en-US" dirty="0"/>
              <a:t> – Adjusting the model for the best performance</a:t>
            </a:r>
          </a:p>
          <a:p>
            <a:pPr marL="0" indent="0">
              <a:buNone/>
            </a:pPr>
            <a:r>
              <a:rPr lang="en-US" i="1" dirty="0"/>
              <a:t>Generalization</a:t>
            </a:r>
            <a:r>
              <a:rPr lang="en-US" dirty="0"/>
              <a:t> – How well the trained model performs on data it has never seen</a:t>
            </a:r>
          </a:p>
          <a:p>
            <a:pPr marL="0" indent="0">
              <a:buNone/>
            </a:pPr>
            <a:r>
              <a:rPr lang="en-US" i="1" dirty="0"/>
              <a:t>Overfitting</a:t>
            </a:r>
            <a:r>
              <a:rPr lang="en-US" dirty="0"/>
              <a:t> – Learning representations only specific to the training data and do not generalize to the validation data</a:t>
            </a:r>
          </a:p>
          <a:p>
            <a:endParaRPr lang="en-US" dirty="0"/>
          </a:p>
        </p:txBody>
      </p:sp>
      <p:sp>
        <p:nvSpPr>
          <p:cNvPr id="2" name="Footer Placeholder 1">
            <a:extLst>
              <a:ext uri="{FF2B5EF4-FFF2-40B4-BE49-F238E27FC236}">
                <a16:creationId xmlns:a16="http://schemas.microsoft.com/office/drawing/2014/main" id="{79DD8C0B-E566-4DEE-B68D-747E9A6635FB}"/>
              </a:ext>
            </a:extLst>
          </p:cNvPr>
          <p:cNvSpPr>
            <a:spLocks noGrp="1"/>
          </p:cNvSpPr>
          <p:nvPr>
            <p:ph type="ftr" sz="quarter" idx="11"/>
          </p:nvPr>
        </p:nvSpPr>
        <p:spPr/>
        <p:txBody>
          <a:bodyPr/>
          <a:lstStyle/>
          <a:p>
            <a:r>
              <a:rPr lang="en-US" dirty="0"/>
              <a:t>(Chollet 2021)</a:t>
            </a:r>
          </a:p>
        </p:txBody>
      </p:sp>
      <p:sp>
        <p:nvSpPr>
          <p:cNvPr id="3" name="Slide Number Placeholder 2">
            <a:extLst>
              <a:ext uri="{FF2B5EF4-FFF2-40B4-BE49-F238E27FC236}">
                <a16:creationId xmlns:a16="http://schemas.microsoft.com/office/drawing/2014/main" id="{388ECE8F-3A1B-43D1-BDFD-B2A80E0D13B5}"/>
              </a:ext>
            </a:extLst>
          </p:cNvPr>
          <p:cNvSpPr>
            <a:spLocks noGrp="1"/>
          </p:cNvSpPr>
          <p:nvPr>
            <p:ph type="sldNum" sz="quarter" idx="12"/>
          </p:nvPr>
        </p:nvSpPr>
        <p:spPr/>
        <p:txBody>
          <a:bodyPr/>
          <a:lstStyle/>
          <a:p>
            <a:fld id="{AF4D027A-17B0-474A-83E6-AC6C4126B5AA}" type="slidenum">
              <a:rPr lang="en-US" smtClean="0"/>
              <a:t>16</a:t>
            </a:fld>
            <a:endParaRPr lang="en-US"/>
          </a:p>
        </p:txBody>
      </p:sp>
      <p:pic>
        <p:nvPicPr>
          <p:cNvPr id="8" name="Picture 7">
            <a:extLst>
              <a:ext uri="{FF2B5EF4-FFF2-40B4-BE49-F238E27FC236}">
                <a16:creationId xmlns:a16="http://schemas.microsoft.com/office/drawing/2014/main" id="{C4F32193-6A77-470E-9B09-E0C2213B807F}"/>
              </a:ext>
            </a:extLst>
          </p:cNvPr>
          <p:cNvPicPr>
            <a:picLocks noChangeAspect="1"/>
          </p:cNvPicPr>
          <p:nvPr/>
        </p:nvPicPr>
        <p:blipFill>
          <a:blip r:embed="rId2"/>
          <a:stretch>
            <a:fillRect/>
          </a:stretch>
        </p:blipFill>
        <p:spPr>
          <a:xfrm>
            <a:off x="790574" y="3456210"/>
            <a:ext cx="5305425" cy="2857500"/>
          </a:xfrm>
          <a:prstGeom prst="rect">
            <a:avLst/>
          </a:prstGeom>
        </p:spPr>
      </p:pic>
      <p:sp>
        <p:nvSpPr>
          <p:cNvPr id="9" name="Content Placeholder 4">
            <a:extLst>
              <a:ext uri="{FF2B5EF4-FFF2-40B4-BE49-F238E27FC236}">
                <a16:creationId xmlns:a16="http://schemas.microsoft.com/office/drawing/2014/main" id="{7842C7CF-A644-41BE-AA82-0660BA5683E8}"/>
              </a:ext>
            </a:extLst>
          </p:cNvPr>
          <p:cNvSpPr txBox="1">
            <a:spLocks/>
          </p:cNvSpPr>
          <p:nvPr/>
        </p:nvSpPr>
        <p:spPr>
          <a:xfrm>
            <a:off x="6762747" y="3429000"/>
            <a:ext cx="4848059" cy="269747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20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8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lumMod val="75000"/>
                </a:schemeClr>
              </a:buClr>
              <a:buSzPct val="92000"/>
              <a:buFont typeface="Wingdings 2" panose="05020102010507070707" pitchFamily="18" charset="2"/>
              <a:buChar char=""/>
              <a:defRPr sz="16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Challenges:</a:t>
            </a:r>
          </a:p>
          <a:p>
            <a:r>
              <a:rPr lang="en-US" dirty="0"/>
              <a:t>Noisy training data</a:t>
            </a:r>
          </a:p>
          <a:p>
            <a:r>
              <a:rPr lang="en-US" dirty="0"/>
              <a:t>Ambiguous features</a:t>
            </a:r>
          </a:p>
          <a:p>
            <a:r>
              <a:rPr lang="en-US" dirty="0"/>
              <a:t>Rare features</a:t>
            </a:r>
          </a:p>
          <a:p>
            <a:r>
              <a:rPr lang="en-US" dirty="0"/>
              <a:t>Spurious correlations </a:t>
            </a:r>
            <a:r>
              <a:rPr lang="en-US" sz="1200" dirty="0"/>
              <a:t>(correlation is not causation)</a:t>
            </a:r>
            <a:endParaRPr lang="en-US" dirty="0"/>
          </a:p>
        </p:txBody>
      </p:sp>
    </p:spTree>
    <p:extLst>
      <p:ext uri="{BB962C8B-B14F-4D97-AF65-F5344CB8AC3E}">
        <p14:creationId xmlns:p14="http://schemas.microsoft.com/office/powerpoint/2010/main" val="2441765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669-ECF8-40AA-B1C7-2D658D314152}"/>
              </a:ext>
            </a:extLst>
          </p:cNvPr>
          <p:cNvSpPr>
            <a:spLocks noGrp="1"/>
          </p:cNvSpPr>
          <p:nvPr>
            <p:ph type="title"/>
          </p:nvPr>
        </p:nvSpPr>
        <p:spPr/>
        <p:txBody>
          <a:bodyPr/>
          <a:lstStyle/>
          <a:p>
            <a:r>
              <a:rPr lang="en-US" dirty="0"/>
              <a:t>Grad-CAM (Gradient-weighted Class Activation Maps)</a:t>
            </a:r>
          </a:p>
        </p:txBody>
      </p:sp>
      <p:sp>
        <p:nvSpPr>
          <p:cNvPr id="3" name="Content Placeholder 2">
            <a:extLst>
              <a:ext uri="{FF2B5EF4-FFF2-40B4-BE49-F238E27FC236}">
                <a16:creationId xmlns:a16="http://schemas.microsoft.com/office/drawing/2014/main" id="{EC92BF87-1191-4BE6-A0E5-AEEA08D24D4D}"/>
              </a:ext>
            </a:extLst>
          </p:cNvPr>
          <p:cNvSpPr>
            <a:spLocks noGrp="1"/>
          </p:cNvSpPr>
          <p:nvPr>
            <p:ph idx="1"/>
          </p:nvPr>
        </p:nvSpPr>
        <p:spPr/>
        <p:txBody>
          <a:bodyPr anchor="b">
            <a:normAutofit/>
          </a:bodyPr>
          <a:lstStyle/>
          <a:p>
            <a:r>
              <a:rPr lang="en-US" dirty="0"/>
              <a:t>An Explainable AI technique to create ‘visual explanations’ for the decisions within a CNN</a:t>
            </a:r>
          </a:p>
          <a:p>
            <a:r>
              <a:rPr lang="en-US" dirty="0"/>
              <a:t>Formulate heatmap from the weighted summation of gradients from an output node to all the feature maps of the last convolutional layer</a:t>
            </a:r>
          </a:p>
          <a:p>
            <a:r>
              <a:rPr lang="en-US" dirty="0"/>
              <a:t>In short, Grad-CAMs highlight the grid points </a:t>
            </a:r>
            <a:r>
              <a:rPr lang="en-US" b="1" dirty="0"/>
              <a:t>where</a:t>
            </a:r>
            <a:r>
              <a:rPr lang="en-US" dirty="0"/>
              <a:t> the CNN is ‘looking’ during prediction</a:t>
            </a:r>
          </a:p>
        </p:txBody>
      </p:sp>
      <p:sp>
        <p:nvSpPr>
          <p:cNvPr id="4" name="Footer Placeholder 3">
            <a:extLst>
              <a:ext uri="{FF2B5EF4-FFF2-40B4-BE49-F238E27FC236}">
                <a16:creationId xmlns:a16="http://schemas.microsoft.com/office/drawing/2014/main" id="{00481E3D-345B-458E-9DCD-3498A3736E16}"/>
              </a:ext>
            </a:extLst>
          </p:cNvPr>
          <p:cNvSpPr>
            <a:spLocks noGrp="1"/>
          </p:cNvSpPr>
          <p:nvPr>
            <p:ph type="ftr" sz="quarter" idx="11"/>
          </p:nvPr>
        </p:nvSpPr>
        <p:spPr/>
        <p:txBody>
          <a:bodyPr/>
          <a:lstStyle/>
          <a:p>
            <a:r>
              <a:rPr lang="en-US" dirty="0"/>
              <a:t>(</a:t>
            </a:r>
            <a:r>
              <a:rPr lang="en-US" dirty="0" err="1"/>
              <a:t>Selvaraju</a:t>
            </a:r>
            <a:r>
              <a:rPr lang="en-US" dirty="0"/>
              <a:t> et al., 2017; http://alexlenail.me/NN-SVG/LeNet.html)</a:t>
            </a:r>
          </a:p>
        </p:txBody>
      </p:sp>
      <p:sp>
        <p:nvSpPr>
          <p:cNvPr id="5" name="Slide Number Placeholder 4">
            <a:extLst>
              <a:ext uri="{FF2B5EF4-FFF2-40B4-BE49-F238E27FC236}">
                <a16:creationId xmlns:a16="http://schemas.microsoft.com/office/drawing/2014/main" id="{F76DF1A9-28DC-4177-850D-017FA576F0CD}"/>
              </a:ext>
            </a:extLst>
          </p:cNvPr>
          <p:cNvSpPr>
            <a:spLocks noGrp="1"/>
          </p:cNvSpPr>
          <p:nvPr>
            <p:ph type="sldNum" sz="quarter" idx="12"/>
          </p:nvPr>
        </p:nvSpPr>
        <p:spPr/>
        <p:txBody>
          <a:bodyPr/>
          <a:lstStyle/>
          <a:p>
            <a:fld id="{AF4D027A-17B0-474A-83E6-AC6C4126B5AA}" type="slidenum">
              <a:rPr lang="en-US" smtClean="0"/>
              <a:t>17</a:t>
            </a:fld>
            <a:endParaRPr lang="en-US"/>
          </a:p>
        </p:txBody>
      </p:sp>
      <p:pic>
        <p:nvPicPr>
          <p:cNvPr id="16" name="Picture 15">
            <a:extLst>
              <a:ext uri="{FF2B5EF4-FFF2-40B4-BE49-F238E27FC236}">
                <a16:creationId xmlns:a16="http://schemas.microsoft.com/office/drawing/2014/main" id="{723ACC7F-B3B3-43E5-8A40-F51626FD9ABB}"/>
              </a:ext>
            </a:extLst>
          </p:cNvPr>
          <p:cNvPicPr>
            <a:picLocks noChangeAspect="1"/>
          </p:cNvPicPr>
          <p:nvPr/>
        </p:nvPicPr>
        <p:blipFill rotWithShape="1">
          <a:blip r:embed="rId3"/>
          <a:srcRect l="1440" t="1299" r="473" b="1168"/>
          <a:stretch/>
        </p:blipFill>
        <p:spPr>
          <a:xfrm>
            <a:off x="581192" y="2043871"/>
            <a:ext cx="1854200" cy="1851462"/>
          </a:xfrm>
          <a:prstGeom prst="rect">
            <a:avLst/>
          </a:prstGeom>
          <a:ln w="28575">
            <a:solidFill>
              <a:schemeClr val="tx1"/>
            </a:solidFill>
          </a:ln>
        </p:spPr>
      </p:pic>
      <p:sp>
        <p:nvSpPr>
          <p:cNvPr id="17" name="TextBox 16">
            <a:extLst>
              <a:ext uri="{FF2B5EF4-FFF2-40B4-BE49-F238E27FC236}">
                <a16:creationId xmlns:a16="http://schemas.microsoft.com/office/drawing/2014/main" id="{2A06201B-6E49-4311-BF47-D6A229AA09A5}"/>
              </a:ext>
            </a:extLst>
          </p:cNvPr>
          <p:cNvSpPr txBox="1"/>
          <p:nvPr/>
        </p:nvSpPr>
        <p:spPr>
          <a:xfrm>
            <a:off x="511981" y="1397540"/>
            <a:ext cx="1923411" cy="646331"/>
          </a:xfrm>
          <a:prstGeom prst="rect">
            <a:avLst/>
          </a:prstGeom>
          <a:noFill/>
        </p:spPr>
        <p:txBody>
          <a:bodyPr wrap="square" rtlCol="0">
            <a:spAutoFit/>
          </a:bodyPr>
          <a:lstStyle/>
          <a:p>
            <a:pPr algn="ctr"/>
            <a:r>
              <a:rPr lang="en-US" dirty="0">
                <a:solidFill>
                  <a:schemeClr val="tx2"/>
                </a:solidFill>
              </a:rPr>
              <a:t>What is in this image?</a:t>
            </a:r>
          </a:p>
        </p:txBody>
      </p:sp>
      <p:cxnSp>
        <p:nvCxnSpPr>
          <p:cNvPr id="18" name="Straight Arrow Connector 17">
            <a:extLst>
              <a:ext uri="{FF2B5EF4-FFF2-40B4-BE49-F238E27FC236}">
                <a16:creationId xmlns:a16="http://schemas.microsoft.com/office/drawing/2014/main" id="{D4B97C8B-2FD9-421B-AEE6-1EC2F9AB97EF}"/>
              </a:ext>
            </a:extLst>
          </p:cNvPr>
          <p:cNvCxnSpPr/>
          <p:nvPr/>
        </p:nvCxnSpPr>
        <p:spPr>
          <a:xfrm>
            <a:off x="25431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A35D7B5-5158-4C73-BCE2-B8769C488E69}"/>
              </a:ext>
            </a:extLst>
          </p:cNvPr>
          <p:cNvPicPr>
            <a:picLocks noChangeAspect="1"/>
          </p:cNvPicPr>
          <p:nvPr/>
        </p:nvPicPr>
        <p:blipFill>
          <a:blip r:embed="rId4"/>
          <a:stretch>
            <a:fillRect/>
          </a:stretch>
        </p:blipFill>
        <p:spPr>
          <a:xfrm>
            <a:off x="3263733" y="2472437"/>
            <a:ext cx="3416467" cy="941575"/>
          </a:xfrm>
          <a:prstGeom prst="rect">
            <a:avLst/>
          </a:prstGeom>
        </p:spPr>
      </p:pic>
      <p:sp>
        <p:nvSpPr>
          <p:cNvPr id="20" name="TextBox 19">
            <a:extLst>
              <a:ext uri="{FF2B5EF4-FFF2-40B4-BE49-F238E27FC236}">
                <a16:creationId xmlns:a16="http://schemas.microsoft.com/office/drawing/2014/main" id="{A5219068-87AB-42B0-9A11-C3EBBB36EFB8}"/>
              </a:ext>
            </a:extLst>
          </p:cNvPr>
          <p:cNvSpPr txBox="1"/>
          <p:nvPr/>
        </p:nvSpPr>
        <p:spPr>
          <a:xfrm>
            <a:off x="3263733" y="2103105"/>
            <a:ext cx="3416467" cy="369332"/>
          </a:xfrm>
          <a:prstGeom prst="rect">
            <a:avLst/>
          </a:prstGeom>
          <a:noFill/>
        </p:spPr>
        <p:txBody>
          <a:bodyPr wrap="square" rtlCol="0">
            <a:spAutoFit/>
          </a:bodyPr>
          <a:lstStyle/>
          <a:p>
            <a:pPr algn="ctr"/>
            <a:r>
              <a:rPr lang="en-US" dirty="0">
                <a:solidFill>
                  <a:schemeClr val="tx2"/>
                </a:solidFill>
              </a:rPr>
              <a:t>Animal Detector CNN</a:t>
            </a:r>
          </a:p>
        </p:txBody>
      </p:sp>
      <p:cxnSp>
        <p:nvCxnSpPr>
          <p:cNvPr id="21" name="Straight Arrow Connector 20">
            <a:extLst>
              <a:ext uri="{FF2B5EF4-FFF2-40B4-BE49-F238E27FC236}">
                <a16:creationId xmlns:a16="http://schemas.microsoft.com/office/drawing/2014/main" id="{D0CEE328-8E38-4F38-B83C-ACFAE52698E9}"/>
              </a:ext>
            </a:extLst>
          </p:cNvPr>
          <p:cNvCxnSpPr/>
          <p:nvPr/>
        </p:nvCxnSpPr>
        <p:spPr>
          <a:xfrm>
            <a:off x="68103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0C37D5-5BD6-4A55-BB68-13BB3134E87A}"/>
              </a:ext>
            </a:extLst>
          </p:cNvPr>
          <p:cNvSpPr txBox="1"/>
          <p:nvPr/>
        </p:nvSpPr>
        <p:spPr>
          <a:xfrm>
            <a:off x="7705726" y="2620058"/>
            <a:ext cx="1123950" cy="646331"/>
          </a:xfrm>
          <a:prstGeom prst="rect">
            <a:avLst/>
          </a:prstGeom>
          <a:noFill/>
        </p:spPr>
        <p:txBody>
          <a:bodyPr wrap="square" rtlCol="0">
            <a:spAutoFit/>
          </a:bodyPr>
          <a:lstStyle/>
          <a:p>
            <a:r>
              <a:rPr lang="en-US" dirty="0">
                <a:solidFill>
                  <a:schemeClr val="tx2"/>
                </a:solidFill>
              </a:rPr>
              <a:t>96% Dog</a:t>
            </a:r>
          </a:p>
          <a:p>
            <a:r>
              <a:rPr lang="en-US" dirty="0">
                <a:solidFill>
                  <a:schemeClr val="tx2"/>
                </a:solidFill>
              </a:rPr>
              <a:t>92% Cat</a:t>
            </a:r>
          </a:p>
        </p:txBody>
      </p:sp>
      <p:sp>
        <p:nvSpPr>
          <p:cNvPr id="23" name="TextBox 22">
            <a:extLst>
              <a:ext uri="{FF2B5EF4-FFF2-40B4-BE49-F238E27FC236}">
                <a16:creationId xmlns:a16="http://schemas.microsoft.com/office/drawing/2014/main" id="{2CDA81E9-B0B2-4F89-A94E-BCA20CDA0DF6}"/>
              </a:ext>
            </a:extLst>
          </p:cNvPr>
          <p:cNvSpPr txBox="1"/>
          <p:nvPr/>
        </p:nvSpPr>
        <p:spPr>
          <a:xfrm>
            <a:off x="9153527" y="2457431"/>
            <a:ext cx="2647950" cy="923330"/>
          </a:xfrm>
          <a:prstGeom prst="rect">
            <a:avLst/>
          </a:prstGeom>
          <a:noFill/>
        </p:spPr>
        <p:txBody>
          <a:bodyPr wrap="square" rtlCol="0">
            <a:spAutoFit/>
          </a:bodyPr>
          <a:lstStyle/>
          <a:p>
            <a:r>
              <a:rPr lang="en-US" dirty="0">
                <a:solidFill>
                  <a:schemeClr val="tx2"/>
                </a:solidFill>
              </a:rPr>
              <a:t>Where in the image is the CNN looking to identify the Dog and Cat?</a:t>
            </a:r>
          </a:p>
        </p:txBody>
      </p:sp>
    </p:spTree>
    <p:extLst>
      <p:ext uri="{BB962C8B-B14F-4D97-AF65-F5344CB8AC3E}">
        <p14:creationId xmlns:p14="http://schemas.microsoft.com/office/powerpoint/2010/main" val="385814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669-ECF8-40AA-B1C7-2D658D314152}"/>
              </a:ext>
            </a:extLst>
          </p:cNvPr>
          <p:cNvSpPr>
            <a:spLocks noGrp="1"/>
          </p:cNvSpPr>
          <p:nvPr>
            <p:ph type="title"/>
          </p:nvPr>
        </p:nvSpPr>
        <p:spPr/>
        <p:txBody>
          <a:bodyPr/>
          <a:lstStyle/>
          <a:p>
            <a:r>
              <a:rPr lang="en-US" dirty="0"/>
              <a:t>Grad-CAM (Gradient-weighted Class Activation Maps)</a:t>
            </a:r>
          </a:p>
        </p:txBody>
      </p:sp>
      <p:sp>
        <p:nvSpPr>
          <p:cNvPr id="4" name="Footer Placeholder 3">
            <a:extLst>
              <a:ext uri="{FF2B5EF4-FFF2-40B4-BE49-F238E27FC236}">
                <a16:creationId xmlns:a16="http://schemas.microsoft.com/office/drawing/2014/main" id="{00481E3D-345B-458E-9DCD-3498A3736E16}"/>
              </a:ext>
            </a:extLst>
          </p:cNvPr>
          <p:cNvSpPr>
            <a:spLocks noGrp="1"/>
          </p:cNvSpPr>
          <p:nvPr>
            <p:ph type="ftr" sz="quarter" idx="11"/>
          </p:nvPr>
        </p:nvSpPr>
        <p:spPr/>
        <p:txBody>
          <a:bodyPr/>
          <a:lstStyle/>
          <a:p>
            <a:r>
              <a:rPr lang="en-US" dirty="0"/>
              <a:t>(</a:t>
            </a:r>
            <a:r>
              <a:rPr lang="en-US" dirty="0" err="1"/>
              <a:t>Selvaraju</a:t>
            </a:r>
            <a:r>
              <a:rPr lang="en-US" dirty="0"/>
              <a:t> et al., 2017; http://alexlenail.me/NN-SVG/LeNet.html)</a:t>
            </a:r>
          </a:p>
        </p:txBody>
      </p:sp>
      <p:sp>
        <p:nvSpPr>
          <p:cNvPr id="5" name="Slide Number Placeholder 4">
            <a:extLst>
              <a:ext uri="{FF2B5EF4-FFF2-40B4-BE49-F238E27FC236}">
                <a16:creationId xmlns:a16="http://schemas.microsoft.com/office/drawing/2014/main" id="{F76DF1A9-28DC-4177-850D-017FA576F0CD}"/>
              </a:ext>
            </a:extLst>
          </p:cNvPr>
          <p:cNvSpPr>
            <a:spLocks noGrp="1"/>
          </p:cNvSpPr>
          <p:nvPr>
            <p:ph type="sldNum" sz="quarter" idx="12"/>
          </p:nvPr>
        </p:nvSpPr>
        <p:spPr/>
        <p:txBody>
          <a:bodyPr/>
          <a:lstStyle/>
          <a:p>
            <a:fld id="{AF4D027A-17B0-474A-83E6-AC6C4126B5AA}" type="slidenum">
              <a:rPr lang="en-US" smtClean="0"/>
              <a:t>18</a:t>
            </a:fld>
            <a:endParaRPr lang="en-US"/>
          </a:p>
        </p:txBody>
      </p:sp>
      <p:pic>
        <p:nvPicPr>
          <p:cNvPr id="7" name="Picture 6">
            <a:extLst>
              <a:ext uri="{FF2B5EF4-FFF2-40B4-BE49-F238E27FC236}">
                <a16:creationId xmlns:a16="http://schemas.microsoft.com/office/drawing/2014/main" id="{0DB36FB6-45D7-4964-843D-531CF731BAA6}"/>
              </a:ext>
            </a:extLst>
          </p:cNvPr>
          <p:cNvPicPr>
            <a:picLocks noChangeAspect="1"/>
          </p:cNvPicPr>
          <p:nvPr/>
        </p:nvPicPr>
        <p:blipFill rotWithShape="1">
          <a:blip r:embed="rId3"/>
          <a:srcRect l="1440" t="1299" r="473" b="1168"/>
          <a:stretch/>
        </p:blipFill>
        <p:spPr>
          <a:xfrm>
            <a:off x="581192" y="2043871"/>
            <a:ext cx="1854200" cy="1851462"/>
          </a:xfrm>
          <a:prstGeom prst="rect">
            <a:avLst/>
          </a:prstGeom>
          <a:ln w="28575">
            <a:solidFill>
              <a:schemeClr val="tx1"/>
            </a:solidFill>
          </a:ln>
        </p:spPr>
      </p:pic>
      <p:sp>
        <p:nvSpPr>
          <p:cNvPr id="8" name="TextBox 7">
            <a:extLst>
              <a:ext uri="{FF2B5EF4-FFF2-40B4-BE49-F238E27FC236}">
                <a16:creationId xmlns:a16="http://schemas.microsoft.com/office/drawing/2014/main" id="{B59A30F1-EE2B-45DC-83C7-CB907C49F5E4}"/>
              </a:ext>
            </a:extLst>
          </p:cNvPr>
          <p:cNvSpPr txBox="1"/>
          <p:nvPr/>
        </p:nvSpPr>
        <p:spPr>
          <a:xfrm>
            <a:off x="511981" y="1397540"/>
            <a:ext cx="1923411" cy="646331"/>
          </a:xfrm>
          <a:prstGeom prst="rect">
            <a:avLst/>
          </a:prstGeom>
          <a:noFill/>
        </p:spPr>
        <p:txBody>
          <a:bodyPr wrap="square" rtlCol="0">
            <a:spAutoFit/>
          </a:bodyPr>
          <a:lstStyle/>
          <a:p>
            <a:pPr algn="ctr"/>
            <a:r>
              <a:rPr lang="en-US" dirty="0">
                <a:solidFill>
                  <a:schemeClr val="tx2"/>
                </a:solidFill>
              </a:rPr>
              <a:t>What is in this image?</a:t>
            </a:r>
          </a:p>
        </p:txBody>
      </p:sp>
      <p:cxnSp>
        <p:nvCxnSpPr>
          <p:cNvPr id="10" name="Straight Arrow Connector 9">
            <a:extLst>
              <a:ext uri="{FF2B5EF4-FFF2-40B4-BE49-F238E27FC236}">
                <a16:creationId xmlns:a16="http://schemas.microsoft.com/office/drawing/2014/main" id="{7B64E470-B437-4C12-8973-4D808C6C0E96}"/>
              </a:ext>
            </a:extLst>
          </p:cNvPr>
          <p:cNvCxnSpPr/>
          <p:nvPr/>
        </p:nvCxnSpPr>
        <p:spPr>
          <a:xfrm>
            <a:off x="25431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55D2C5-246B-43BA-8C0D-BBDD93E2FE06}"/>
              </a:ext>
            </a:extLst>
          </p:cNvPr>
          <p:cNvPicPr>
            <a:picLocks noChangeAspect="1"/>
          </p:cNvPicPr>
          <p:nvPr/>
        </p:nvPicPr>
        <p:blipFill>
          <a:blip r:embed="rId4"/>
          <a:stretch>
            <a:fillRect/>
          </a:stretch>
        </p:blipFill>
        <p:spPr>
          <a:xfrm>
            <a:off x="3263733" y="2472437"/>
            <a:ext cx="3416467" cy="941575"/>
          </a:xfrm>
          <a:prstGeom prst="rect">
            <a:avLst/>
          </a:prstGeom>
        </p:spPr>
      </p:pic>
      <p:sp>
        <p:nvSpPr>
          <p:cNvPr id="14" name="TextBox 13">
            <a:extLst>
              <a:ext uri="{FF2B5EF4-FFF2-40B4-BE49-F238E27FC236}">
                <a16:creationId xmlns:a16="http://schemas.microsoft.com/office/drawing/2014/main" id="{2356A8F3-0692-4604-B10C-02A2BE15A3AB}"/>
              </a:ext>
            </a:extLst>
          </p:cNvPr>
          <p:cNvSpPr txBox="1"/>
          <p:nvPr/>
        </p:nvSpPr>
        <p:spPr>
          <a:xfrm>
            <a:off x="3263733" y="2103105"/>
            <a:ext cx="3416467" cy="369332"/>
          </a:xfrm>
          <a:prstGeom prst="rect">
            <a:avLst/>
          </a:prstGeom>
          <a:noFill/>
        </p:spPr>
        <p:txBody>
          <a:bodyPr wrap="square" rtlCol="0">
            <a:spAutoFit/>
          </a:bodyPr>
          <a:lstStyle/>
          <a:p>
            <a:pPr algn="ctr"/>
            <a:r>
              <a:rPr lang="en-US" dirty="0">
                <a:solidFill>
                  <a:schemeClr val="tx2"/>
                </a:solidFill>
              </a:rPr>
              <a:t>Animal Detector CNN</a:t>
            </a:r>
          </a:p>
        </p:txBody>
      </p:sp>
      <p:cxnSp>
        <p:nvCxnSpPr>
          <p:cNvPr id="15" name="Straight Arrow Connector 14">
            <a:extLst>
              <a:ext uri="{FF2B5EF4-FFF2-40B4-BE49-F238E27FC236}">
                <a16:creationId xmlns:a16="http://schemas.microsoft.com/office/drawing/2014/main" id="{DFFBDF50-4A51-4CB8-93AA-2F04FFA1B4EF}"/>
              </a:ext>
            </a:extLst>
          </p:cNvPr>
          <p:cNvCxnSpPr/>
          <p:nvPr/>
        </p:nvCxnSpPr>
        <p:spPr>
          <a:xfrm>
            <a:off x="6810375" y="2943225"/>
            <a:ext cx="5715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2D0B35-D575-47D3-B2F9-4B62CA1FED75}"/>
              </a:ext>
            </a:extLst>
          </p:cNvPr>
          <p:cNvSpPr txBox="1"/>
          <p:nvPr/>
        </p:nvSpPr>
        <p:spPr>
          <a:xfrm>
            <a:off x="7705726" y="2620058"/>
            <a:ext cx="1123950" cy="646331"/>
          </a:xfrm>
          <a:prstGeom prst="rect">
            <a:avLst/>
          </a:prstGeom>
          <a:noFill/>
        </p:spPr>
        <p:txBody>
          <a:bodyPr wrap="square" rtlCol="0">
            <a:spAutoFit/>
          </a:bodyPr>
          <a:lstStyle/>
          <a:p>
            <a:r>
              <a:rPr lang="en-US" dirty="0">
                <a:solidFill>
                  <a:schemeClr val="tx2"/>
                </a:solidFill>
              </a:rPr>
              <a:t>96% Dog</a:t>
            </a:r>
          </a:p>
          <a:p>
            <a:r>
              <a:rPr lang="en-US" dirty="0">
                <a:solidFill>
                  <a:schemeClr val="tx2"/>
                </a:solidFill>
              </a:rPr>
              <a:t>92% Cat</a:t>
            </a:r>
          </a:p>
        </p:txBody>
      </p:sp>
      <p:sp>
        <p:nvSpPr>
          <p:cNvPr id="12" name="TextBox 11">
            <a:extLst>
              <a:ext uri="{FF2B5EF4-FFF2-40B4-BE49-F238E27FC236}">
                <a16:creationId xmlns:a16="http://schemas.microsoft.com/office/drawing/2014/main" id="{62F83D8F-4B30-4774-9C82-77F5CF8860C4}"/>
              </a:ext>
            </a:extLst>
          </p:cNvPr>
          <p:cNvSpPr txBox="1"/>
          <p:nvPr/>
        </p:nvSpPr>
        <p:spPr>
          <a:xfrm>
            <a:off x="9153527" y="2457431"/>
            <a:ext cx="2647950" cy="923330"/>
          </a:xfrm>
          <a:prstGeom prst="rect">
            <a:avLst/>
          </a:prstGeom>
          <a:noFill/>
        </p:spPr>
        <p:txBody>
          <a:bodyPr wrap="square" rtlCol="0">
            <a:spAutoFit/>
          </a:bodyPr>
          <a:lstStyle/>
          <a:p>
            <a:r>
              <a:rPr lang="en-US" dirty="0">
                <a:solidFill>
                  <a:schemeClr val="tx2"/>
                </a:solidFill>
              </a:rPr>
              <a:t>Where in the image is the CNN looking to identify the Dog and Cat?</a:t>
            </a:r>
          </a:p>
        </p:txBody>
      </p:sp>
      <p:pic>
        <p:nvPicPr>
          <p:cNvPr id="6" name="Picture 5">
            <a:extLst>
              <a:ext uri="{FF2B5EF4-FFF2-40B4-BE49-F238E27FC236}">
                <a16:creationId xmlns:a16="http://schemas.microsoft.com/office/drawing/2014/main" id="{41661D9B-0297-42B2-A8CE-21E05D542BB8}"/>
              </a:ext>
            </a:extLst>
          </p:cNvPr>
          <p:cNvPicPr>
            <a:picLocks noChangeAspect="1"/>
          </p:cNvPicPr>
          <p:nvPr/>
        </p:nvPicPr>
        <p:blipFill>
          <a:blip r:embed="rId5"/>
          <a:stretch>
            <a:fillRect/>
          </a:stretch>
        </p:blipFill>
        <p:spPr>
          <a:xfrm>
            <a:off x="2331671" y="4121219"/>
            <a:ext cx="1824402" cy="1828841"/>
          </a:xfrm>
          <a:prstGeom prst="rect">
            <a:avLst/>
          </a:prstGeom>
          <a:ln w="28575">
            <a:solidFill>
              <a:schemeClr val="tx1"/>
            </a:solidFill>
          </a:ln>
        </p:spPr>
      </p:pic>
      <p:cxnSp>
        <p:nvCxnSpPr>
          <p:cNvPr id="16" name="Connector: Elbow 15">
            <a:extLst>
              <a:ext uri="{FF2B5EF4-FFF2-40B4-BE49-F238E27FC236}">
                <a16:creationId xmlns:a16="http://schemas.microsoft.com/office/drawing/2014/main" id="{E2C368EC-E95D-4370-AEB2-95FC0144D9C4}"/>
              </a:ext>
            </a:extLst>
          </p:cNvPr>
          <p:cNvCxnSpPr>
            <a:cxnSpLocks/>
          </p:cNvCxnSpPr>
          <p:nvPr/>
        </p:nvCxnSpPr>
        <p:spPr>
          <a:xfrm rot="5400000">
            <a:off x="9318337" y="3904889"/>
            <a:ext cx="1718256" cy="657227"/>
          </a:xfrm>
          <a:prstGeom prst="bentConnector3">
            <a:avLst>
              <a:gd name="adj1" fmla="val 9989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693FFB-CD31-4BB0-86C7-000F66F0833E}"/>
              </a:ext>
            </a:extLst>
          </p:cNvPr>
          <p:cNvSpPr txBox="1"/>
          <p:nvPr/>
        </p:nvSpPr>
        <p:spPr>
          <a:xfrm>
            <a:off x="7448712" y="3944853"/>
            <a:ext cx="2371563" cy="2308324"/>
          </a:xfrm>
          <a:prstGeom prst="rect">
            <a:avLst/>
          </a:prstGeom>
          <a:noFill/>
        </p:spPr>
        <p:txBody>
          <a:bodyPr wrap="square" rtlCol="0">
            <a:spAutoFit/>
          </a:bodyPr>
          <a:lstStyle/>
          <a:p>
            <a:pPr algn="ctr"/>
            <a:r>
              <a:rPr lang="en-US" dirty="0">
                <a:solidFill>
                  <a:schemeClr val="tx2"/>
                </a:solidFill>
              </a:rPr>
              <a:t>Grad-CAM:</a:t>
            </a:r>
          </a:p>
          <a:p>
            <a:pPr algn="ctr"/>
            <a:r>
              <a:rPr lang="en-US" dirty="0">
                <a:solidFill>
                  <a:schemeClr val="tx2"/>
                </a:solidFill>
              </a:rPr>
              <a:t>Weighted summation of the gradients from an output node to all feature maps</a:t>
            </a:r>
          </a:p>
          <a:p>
            <a:pPr algn="ctr"/>
            <a:endParaRPr lang="en-US" dirty="0">
              <a:solidFill>
                <a:schemeClr val="tx2"/>
              </a:solidFill>
            </a:endParaRPr>
          </a:p>
          <a:p>
            <a:pPr algn="ctr"/>
            <a:r>
              <a:rPr lang="en-US" dirty="0">
                <a:solidFill>
                  <a:schemeClr val="tx2"/>
                </a:solidFill>
              </a:rPr>
              <a:t>Strong Gradients = High Importance</a:t>
            </a:r>
          </a:p>
        </p:txBody>
      </p:sp>
      <p:cxnSp>
        <p:nvCxnSpPr>
          <p:cNvPr id="25" name="Straight Arrow Connector 24">
            <a:extLst>
              <a:ext uri="{FF2B5EF4-FFF2-40B4-BE49-F238E27FC236}">
                <a16:creationId xmlns:a16="http://schemas.microsoft.com/office/drawing/2014/main" id="{0E089F7B-6F51-48E6-B80D-77BFE6159713}"/>
              </a:ext>
            </a:extLst>
          </p:cNvPr>
          <p:cNvCxnSpPr>
            <a:cxnSpLocks/>
            <a:stCxn id="21" idx="1"/>
          </p:cNvCxnSpPr>
          <p:nvPr/>
        </p:nvCxnSpPr>
        <p:spPr>
          <a:xfrm flipH="1">
            <a:off x="6477000" y="5099015"/>
            <a:ext cx="97171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A82E618-AAC2-4E06-B56F-B033063A8199}"/>
              </a:ext>
            </a:extLst>
          </p:cNvPr>
          <p:cNvPicPr>
            <a:picLocks noChangeAspect="1"/>
          </p:cNvPicPr>
          <p:nvPr/>
        </p:nvPicPr>
        <p:blipFill>
          <a:blip r:embed="rId6"/>
          <a:stretch>
            <a:fillRect/>
          </a:stretch>
        </p:blipFill>
        <p:spPr>
          <a:xfrm>
            <a:off x="4538595" y="4121185"/>
            <a:ext cx="1824403" cy="1828875"/>
          </a:xfrm>
          <a:prstGeom prst="rect">
            <a:avLst/>
          </a:prstGeom>
          <a:ln w="19050">
            <a:solidFill>
              <a:schemeClr val="tx1"/>
            </a:solidFill>
          </a:ln>
        </p:spPr>
      </p:pic>
      <p:sp>
        <p:nvSpPr>
          <p:cNvPr id="30" name="TextBox 29">
            <a:extLst>
              <a:ext uri="{FF2B5EF4-FFF2-40B4-BE49-F238E27FC236}">
                <a16:creationId xmlns:a16="http://schemas.microsoft.com/office/drawing/2014/main" id="{062807E2-D090-44B1-8B47-0138BD81B051}"/>
              </a:ext>
            </a:extLst>
          </p:cNvPr>
          <p:cNvSpPr txBox="1"/>
          <p:nvPr/>
        </p:nvSpPr>
        <p:spPr>
          <a:xfrm>
            <a:off x="2277507" y="5987151"/>
            <a:ext cx="2086751" cy="369332"/>
          </a:xfrm>
          <a:prstGeom prst="rect">
            <a:avLst/>
          </a:prstGeom>
          <a:noFill/>
        </p:spPr>
        <p:txBody>
          <a:bodyPr wrap="square" rtlCol="0">
            <a:spAutoFit/>
          </a:bodyPr>
          <a:lstStyle/>
          <a:p>
            <a:pPr algn="ctr"/>
            <a:r>
              <a:rPr lang="en-US" dirty="0">
                <a:solidFill>
                  <a:schemeClr val="tx2"/>
                </a:solidFill>
              </a:rPr>
              <a:t>Grad-CAM for ‘Cat’</a:t>
            </a:r>
          </a:p>
        </p:txBody>
      </p:sp>
      <p:sp>
        <p:nvSpPr>
          <p:cNvPr id="31" name="TextBox 30">
            <a:extLst>
              <a:ext uri="{FF2B5EF4-FFF2-40B4-BE49-F238E27FC236}">
                <a16:creationId xmlns:a16="http://schemas.microsoft.com/office/drawing/2014/main" id="{BE9590BB-BFD6-47C0-A0A3-57B21F507F2C}"/>
              </a:ext>
            </a:extLst>
          </p:cNvPr>
          <p:cNvSpPr txBox="1"/>
          <p:nvPr/>
        </p:nvSpPr>
        <p:spPr>
          <a:xfrm>
            <a:off x="4420409" y="5987151"/>
            <a:ext cx="2111304" cy="369332"/>
          </a:xfrm>
          <a:prstGeom prst="rect">
            <a:avLst/>
          </a:prstGeom>
          <a:noFill/>
        </p:spPr>
        <p:txBody>
          <a:bodyPr wrap="square" rtlCol="0">
            <a:spAutoFit/>
          </a:bodyPr>
          <a:lstStyle/>
          <a:p>
            <a:pPr algn="ctr"/>
            <a:r>
              <a:rPr lang="en-US" dirty="0">
                <a:solidFill>
                  <a:schemeClr val="tx2"/>
                </a:solidFill>
              </a:rPr>
              <a:t>Grad-CAM for ‘Dog’</a:t>
            </a:r>
          </a:p>
        </p:txBody>
      </p:sp>
    </p:spTree>
    <p:extLst>
      <p:ext uri="{BB962C8B-B14F-4D97-AF65-F5344CB8AC3E}">
        <p14:creationId xmlns:p14="http://schemas.microsoft.com/office/powerpoint/2010/main" val="1494214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BACC-E0AB-4798-9D68-ECE680BFD7B1}"/>
              </a:ext>
            </a:extLst>
          </p:cNvPr>
          <p:cNvSpPr>
            <a:spLocks noGrp="1"/>
          </p:cNvSpPr>
          <p:nvPr>
            <p:ph type="title"/>
          </p:nvPr>
        </p:nvSpPr>
        <p:spPr>
          <a:xfrm>
            <a:off x="581192" y="544290"/>
            <a:ext cx="7474493" cy="731520"/>
          </a:xfrm>
        </p:spPr>
        <p:txBody>
          <a:bodyPr>
            <a:normAutofit fontScale="90000"/>
          </a:bodyPr>
          <a:lstStyle/>
          <a:p>
            <a:r>
              <a:rPr lang="en-US" dirty="0"/>
              <a:t>Orographic Precipitation Gradients (OPG)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A05F83-4BD9-4B7F-ADFD-C850CE9B48B3}"/>
                  </a:ext>
                </a:extLst>
              </p:cNvPr>
              <p:cNvSpPr>
                <a:spLocks noGrp="1"/>
              </p:cNvSpPr>
              <p:nvPr>
                <p:ph idx="1"/>
              </p:nvPr>
            </p:nvSpPr>
            <p:spPr>
              <a:xfrm>
                <a:off x="1143000" y="1593669"/>
                <a:ext cx="6828322" cy="4645206"/>
              </a:xfrm>
            </p:spPr>
            <p:txBody>
              <a:bodyPr>
                <a:normAutofit fontScale="92500" lnSpcReduction="10000"/>
              </a:bodyPr>
              <a:lstStyle/>
              <a:p>
                <a:pPr marL="45720" indent="0">
                  <a:buNone/>
                </a:pPr>
                <a:r>
                  <a:rPr lang="en-US" dirty="0"/>
                  <a:t>Linear regression of the precipitation-elevation relationship</a:t>
                </a:r>
              </a:p>
              <a:p>
                <a:pPr marL="4572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dirty="0"/>
              </a:p>
              <a:p>
                <a:pPr marL="45720" indent="0">
                  <a:buNone/>
                </a:pPr>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 Daily precipitation at station </a:t>
                </a:r>
                <a14:m>
                  <m:oMath xmlns:m="http://schemas.openxmlformats.org/officeDocument/2006/math">
                    <m:r>
                      <a:rPr lang="en-US" b="0" i="1" smtClean="0">
                        <a:latin typeface="Cambria Math" panose="02040503050406030204" pitchFamily="18" charset="0"/>
                      </a:rPr>
                      <m:t>𝑖</m:t>
                    </m:r>
                  </m:oMath>
                </a14:m>
                <a:r>
                  <a:rPr lang="en-US" dirty="0"/>
                  <a:t> (mm)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oMath>
                </a14:m>
                <a:r>
                  <a:rPr lang="en-US" dirty="0"/>
                  <a:t> - Orographic precipitation gradient (mm/m)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 Elevation at station </a:t>
                </a:r>
                <a14:m>
                  <m:oMath xmlns:m="http://schemas.openxmlformats.org/officeDocument/2006/math">
                    <m:r>
                      <a:rPr lang="en-US" i="1">
                        <a:latin typeface="Cambria Math" panose="02040503050406030204" pitchFamily="18" charset="0"/>
                      </a:rPr>
                      <m:t>𝑖</m:t>
                    </m:r>
                  </m:oMath>
                </a14:m>
                <a:r>
                  <a:rPr lang="en-US" dirty="0"/>
                  <a:t> (m)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oMath>
                </a14:m>
                <a:r>
                  <a:rPr lang="en-US" dirty="0"/>
                  <a:t> - y-intercept (mm) where elevation is </a:t>
                </a:r>
                <a:r>
                  <a:rPr lang="en-US" dirty="0">
                    <a:cs typeface="Calibri" panose="020F0502020204030204" pitchFamily="34" charset="0"/>
                  </a:rPr>
                  <a:t>0</a:t>
                </a:r>
                <a:r>
                  <a:rPr lang="en-US" dirty="0"/>
                  <a:t> m</a:t>
                </a:r>
              </a:p>
              <a:p>
                <a:pPr marL="45720" indent="0">
                  <a:buNone/>
                </a:pPr>
                <a:endParaRPr lang="en-US" dirty="0"/>
              </a:p>
              <a:p>
                <a:pPr marL="45720" indent="0">
                  <a:buNone/>
                </a:pPr>
                <a:r>
                  <a:rPr lang="en-US" dirty="0"/>
                  <a:t>Domain:</a:t>
                </a:r>
              </a:p>
              <a:p>
                <a:r>
                  <a:rPr lang="en-US" dirty="0"/>
                  <a:t>Northern Utah</a:t>
                </a:r>
              </a:p>
              <a:p>
                <a:r>
                  <a:rPr lang="en-US" dirty="0"/>
                  <a:t>Winter: Dec, Jan, and Feb</a:t>
                </a:r>
              </a:p>
            </p:txBody>
          </p:sp>
        </mc:Choice>
        <mc:Fallback xmlns="">
          <p:sp>
            <p:nvSpPr>
              <p:cNvPr id="3" name="Content Placeholder 2">
                <a:extLst>
                  <a:ext uri="{FF2B5EF4-FFF2-40B4-BE49-F238E27FC236}">
                    <a16:creationId xmlns:a16="http://schemas.microsoft.com/office/drawing/2014/main" id="{68A05F83-4BD9-4B7F-ADFD-C850CE9B48B3}"/>
                  </a:ext>
                </a:extLst>
              </p:cNvPr>
              <p:cNvSpPr>
                <a:spLocks noGrp="1" noRot="1" noChangeAspect="1" noMove="1" noResize="1" noEditPoints="1" noAdjustHandles="1" noChangeArrowheads="1" noChangeShapeType="1" noTextEdit="1"/>
              </p:cNvSpPr>
              <p:nvPr>
                <p:ph idx="1"/>
              </p:nvPr>
            </p:nvSpPr>
            <p:spPr>
              <a:xfrm>
                <a:off x="1143000" y="1593669"/>
                <a:ext cx="6828322" cy="4645206"/>
              </a:xfrm>
              <a:blipFill>
                <a:blip r:embed="rId2"/>
                <a:stretch>
                  <a:fillRect l="-536" t="-1312" b="-13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DDA98DB-1915-4B6E-A01C-0444246AC0FE}"/>
              </a:ext>
            </a:extLst>
          </p:cNvPr>
          <p:cNvSpPr>
            <a:spLocks noGrp="1"/>
          </p:cNvSpPr>
          <p:nvPr>
            <p:ph type="ftr" sz="quarter" idx="11"/>
          </p:nvPr>
        </p:nvSpPr>
        <p:spPr/>
        <p:txBody>
          <a:bodyPr/>
          <a:lstStyle/>
          <a:p>
            <a:r>
              <a:rPr lang="en-US" dirty="0"/>
              <a:t>(Bohne et al. 2020)</a:t>
            </a:r>
          </a:p>
        </p:txBody>
      </p:sp>
      <p:sp>
        <p:nvSpPr>
          <p:cNvPr id="5" name="Slide Number Placeholder 4">
            <a:extLst>
              <a:ext uri="{FF2B5EF4-FFF2-40B4-BE49-F238E27FC236}">
                <a16:creationId xmlns:a16="http://schemas.microsoft.com/office/drawing/2014/main" id="{3D6EF1C6-2F21-428E-AEA1-A01DB212F4D5}"/>
              </a:ext>
            </a:extLst>
          </p:cNvPr>
          <p:cNvSpPr>
            <a:spLocks noGrp="1"/>
          </p:cNvSpPr>
          <p:nvPr>
            <p:ph type="sldNum" sz="quarter" idx="12"/>
          </p:nvPr>
        </p:nvSpPr>
        <p:spPr/>
        <p:txBody>
          <a:bodyPr/>
          <a:lstStyle/>
          <a:p>
            <a:fld id="{9D565558-D274-4E10-A67C-F1A757CE32D6}" type="slidenum">
              <a:rPr lang="en-US" smtClean="0"/>
              <a:t>19</a:t>
            </a:fld>
            <a:endParaRPr lang="en-US" dirty="0"/>
          </a:p>
        </p:txBody>
      </p:sp>
      <p:sp>
        <p:nvSpPr>
          <p:cNvPr id="7" name="TextBox 6">
            <a:extLst>
              <a:ext uri="{FF2B5EF4-FFF2-40B4-BE49-F238E27FC236}">
                <a16:creationId xmlns:a16="http://schemas.microsoft.com/office/drawing/2014/main" id="{7B0FCDBA-882C-42B4-B48A-AA7A10BC3623}"/>
              </a:ext>
            </a:extLst>
          </p:cNvPr>
          <p:cNvSpPr txBox="1"/>
          <p:nvPr/>
        </p:nvSpPr>
        <p:spPr>
          <a:xfrm>
            <a:off x="7362825" y="6146606"/>
            <a:ext cx="4089716" cy="338554"/>
          </a:xfrm>
          <a:prstGeom prst="rect">
            <a:avLst/>
          </a:prstGeom>
          <a:noFill/>
        </p:spPr>
        <p:txBody>
          <a:bodyPr wrap="square" rtlCol="0">
            <a:spAutoFit/>
          </a:bodyPr>
          <a:lstStyle/>
          <a:p>
            <a:r>
              <a:rPr lang="en-US" sz="1600" dirty="0">
                <a:solidFill>
                  <a:schemeClr val="tx2"/>
                </a:solidFill>
              </a:rPr>
              <a:t>Fig. Northern Utah Facets</a:t>
            </a:r>
          </a:p>
        </p:txBody>
      </p:sp>
      <p:pic>
        <p:nvPicPr>
          <p:cNvPr id="9" name="Picture 8">
            <a:extLst>
              <a:ext uri="{FF2B5EF4-FFF2-40B4-BE49-F238E27FC236}">
                <a16:creationId xmlns:a16="http://schemas.microsoft.com/office/drawing/2014/main" id="{AB2AA995-ADE9-4460-A9FE-629FC8E9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825" y="3497337"/>
            <a:ext cx="4350821" cy="2741538"/>
          </a:xfrm>
          <a:prstGeom prst="rect">
            <a:avLst/>
          </a:prstGeom>
        </p:spPr>
      </p:pic>
      <p:pic>
        <p:nvPicPr>
          <p:cNvPr id="12" name="Picture 11">
            <a:extLst>
              <a:ext uri="{FF2B5EF4-FFF2-40B4-BE49-F238E27FC236}">
                <a16:creationId xmlns:a16="http://schemas.microsoft.com/office/drawing/2014/main" id="{70908EB8-B955-49C3-A239-B443B887EE2A}"/>
              </a:ext>
            </a:extLst>
          </p:cNvPr>
          <p:cNvPicPr>
            <a:picLocks noChangeAspect="1"/>
          </p:cNvPicPr>
          <p:nvPr/>
        </p:nvPicPr>
        <p:blipFill rotWithShape="1">
          <a:blip r:embed="rId4">
            <a:extLst>
              <a:ext uri="{28A0092B-C50C-407E-A947-70E740481C1C}">
                <a14:useLocalDpi xmlns:a14="http://schemas.microsoft.com/office/drawing/2010/main" val="0"/>
              </a:ext>
            </a:extLst>
          </a:blip>
          <a:srcRect t="1713" r="53849" b="49113"/>
          <a:stretch/>
        </p:blipFill>
        <p:spPr>
          <a:xfrm>
            <a:off x="8129589" y="307209"/>
            <a:ext cx="3481219" cy="2800967"/>
          </a:xfrm>
          <a:prstGeom prst="rect">
            <a:avLst/>
          </a:prstGeom>
        </p:spPr>
      </p:pic>
      <p:sp>
        <p:nvSpPr>
          <p:cNvPr id="13" name="TextBox 12">
            <a:extLst>
              <a:ext uri="{FF2B5EF4-FFF2-40B4-BE49-F238E27FC236}">
                <a16:creationId xmlns:a16="http://schemas.microsoft.com/office/drawing/2014/main" id="{F2E7180D-4205-4C31-B9CA-C5E859FBD1C9}"/>
              </a:ext>
            </a:extLst>
          </p:cNvPr>
          <p:cNvSpPr txBox="1"/>
          <p:nvPr/>
        </p:nvSpPr>
        <p:spPr>
          <a:xfrm>
            <a:off x="8055685" y="3006194"/>
            <a:ext cx="3629025" cy="369332"/>
          </a:xfrm>
          <a:prstGeom prst="rect">
            <a:avLst/>
          </a:prstGeom>
          <a:noFill/>
        </p:spPr>
        <p:txBody>
          <a:bodyPr wrap="square">
            <a:spAutoFit/>
          </a:bodyPr>
          <a:lstStyle/>
          <a:p>
            <a:r>
              <a:rPr lang="en-US" sz="1800" dirty="0">
                <a:solidFill>
                  <a:schemeClr val="tx2"/>
                </a:solidFill>
              </a:rPr>
              <a:t>Fig. Precipitation-elevation regression</a:t>
            </a:r>
            <a:endParaRPr lang="en-US" dirty="0">
              <a:solidFill>
                <a:schemeClr val="tx2"/>
              </a:solidFill>
            </a:endParaRPr>
          </a:p>
        </p:txBody>
      </p:sp>
    </p:spTree>
    <p:extLst>
      <p:ext uri="{BB962C8B-B14F-4D97-AF65-F5344CB8AC3E}">
        <p14:creationId xmlns:p14="http://schemas.microsoft.com/office/powerpoint/2010/main" val="267009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DBCA47-EA9A-442B-B7D0-3C094D4EF55D}"/>
              </a:ext>
            </a:extLst>
          </p:cNvPr>
          <p:cNvSpPr>
            <a:spLocks noGrp="1"/>
          </p:cNvSpPr>
          <p:nvPr>
            <p:ph type="ftr" sz="quarter" idx="11"/>
          </p:nvPr>
        </p:nvSpPr>
        <p:spPr/>
        <p:txBody>
          <a:bodyPr/>
          <a:lstStyle/>
          <a:p>
            <a:r>
              <a:rPr lang="es-ES" sz="1400" dirty="0"/>
              <a:t>(S. E. </a:t>
            </a:r>
            <a:r>
              <a:rPr lang="es-ES" sz="1400" dirty="0" err="1"/>
              <a:t>Haupt</a:t>
            </a:r>
            <a:r>
              <a:rPr lang="es-ES" sz="1400" dirty="0"/>
              <a:t> et al. 2022)</a:t>
            </a:r>
            <a:endParaRPr lang="en-US" sz="1400" dirty="0"/>
          </a:p>
        </p:txBody>
      </p:sp>
      <p:sp>
        <p:nvSpPr>
          <p:cNvPr id="5" name="Slide Number Placeholder 4">
            <a:extLst>
              <a:ext uri="{FF2B5EF4-FFF2-40B4-BE49-F238E27FC236}">
                <a16:creationId xmlns:a16="http://schemas.microsoft.com/office/drawing/2014/main" id="{5A2B2AB2-FE1C-4FAB-A991-2D66A346E6EC}"/>
              </a:ext>
            </a:extLst>
          </p:cNvPr>
          <p:cNvSpPr>
            <a:spLocks noGrp="1"/>
          </p:cNvSpPr>
          <p:nvPr>
            <p:ph type="sldNum" sz="quarter" idx="12"/>
          </p:nvPr>
        </p:nvSpPr>
        <p:spPr/>
        <p:txBody>
          <a:bodyPr/>
          <a:lstStyle/>
          <a:p>
            <a:fld id="{AF4D027A-17B0-474A-83E6-AC6C4126B5AA}" type="slidenum">
              <a:rPr lang="en-US" smtClean="0"/>
              <a:t>2</a:t>
            </a:fld>
            <a:endParaRPr lang="en-US"/>
          </a:p>
        </p:txBody>
      </p:sp>
      <p:pic>
        <p:nvPicPr>
          <p:cNvPr id="6" name="Picture 5">
            <a:extLst>
              <a:ext uri="{FF2B5EF4-FFF2-40B4-BE49-F238E27FC236}">
                <a16:creationId xmlns:a16="http://schemas.microsoft.com/office/drawing/2014/main" id="{A61C7251-9AE5-4F7D-BFA1-6ABFF16EA51E}"/>
              </a:ext>
            </a:extLst>
          </p:cNvPr>
          <p:cNvPicPr>
            <a:picLocks noChangeAspect="1"/>
          </p:cNvPicPr>
          <p:nvPr/>
        </p:nvPicPr>
        <p:blipFill>
          <a:blip r:embed="rId2"/>
          <a:stretch>
            <a:fillRect/>
          </a:stretch>
        </p:blipFill>
        <p:spPr>
          <a:xfrm>
            <a:off x="2139345" y="1554479"/>
            <a:ext cx="7913309" cy="4631594"/>
          </a:xfrm>
          <a:prstGeom prst="rect">
            <a:avLst/>
          </a:prstGeom>
        </p:spPr>
      </p:pic>
      <p:sp>
        <p:nvSpPr>
          <p:cNvPr id="3" name="Content Placeholder 2">
            <a:extLst>
              <a:ext uri="{FF2B5EF4-FFF2-40B4-BE49-F238E27FC236}">
                <a16:creationId xmlns:a16="http://schemas.microsoft.com/office/drawing/2014/main" id="{FD3DD98C-22E3-4ADD-99C7-BC5BBA937F18}"/>
              </a:ext>
            </a:extLst>
          </p:cNvPr>
          <p:cNvSpPr>
            <a:spLocks noGrp="1"/>
          </p:cNvSpPr>
          <p:nvPr>
            <p:ph idx="1"/>
          </p:nvPr>
        </p:nvSpPr>
        <p:spPr>
          <a:xfrm>
            <a:off x="238292" y="4937760"/>
            <a:ext cx="2200108" cy="731521"/>
          </a:xfrm>
        </p:spPr>
        <p:txBody>
          <a:bodyPr>
            <a:normAutofit lnSpcReduction="10000"/>
          </a:bodyPr>
          <a:lstStyle/>
          <a:p>
            <a:pPr marL="0" indent="0">
              <a:buNone/>
            </a:pPr>
            <a:r>
              <a:rPr lang="en-US" dirty="0"/>
              <a:t>Convolutional Neural Networks</a:t>
            </a:r>
          </a:p>
        </p:txBody>
      </p:sp>
      <p:cxnSp>
        <p:nvCxnSpPr>
          <p:cNvPr id="9" name="Straight Arrow Connector 8">
            <a:extLst>
              <a:ext uri="{FF2B5EF4-FFF2-40B4-BE49-F238E27FC236}">
                <a16:creationId xmlns:a16="http://schemas.microsoft.com/office/drawing/2014/main" id="{5DED9603-DA28-40A2-B6A5-47DFE7677F42}"/>
              </a:ext>
            </a:extLst>
          </p:cNvPr>
          <p:cNvCxnSpPr/>
          <p:nvPr/>
        </p:nvCxnSpPr>
        <p:spPr>
          <a:xfrm flipV="1">
            <a:off x="2139345" y="4648200"/>
            <a:ext cx="1308705" cy="523875"/>
          </a:xfrm>
          <a:prstGeom prst="straightConnector1">
            <a:avLst/>
          </a:prstGeom>
          <a:ln w="76200">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4537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5EC3-C2C7-4B58-8FA0-5090DB4A2A3B}"/>
              </a:ext>
            </a:extLst>
          </p:cNvPr>
          <p:cNvSpPr>
            <a:spLocks noGrp="1"/>
          </p:cNvSpPr>
          <p:nvPr>
            <p:ph type="title"/>
          </p:nvPr>
        </p:nvSpPr>
        <p:spPr/>
        <p:txBody>
          <a:bodyPr/>
          <a:lstStyle/>
          <a:p>
            <a:r>
              <a:rPr lang="en-US" dirty="0"/>
              <a:t>Predictor Dataset</a:t>
            </a:r>
          </a:p>
        </p:txBody>
      </p:sp>
      <p:sp>
        <p:nvSpPr>
          <p:cNvPr id="3" name="Content Placeholder 2">
            <a:extLst>
              <a:ext uri="{FF2B5EF4-FFF2-40B4-BE49-F238E27FC236}">
                <a16:creationId xmlns:a16="http://schemas.microsoft.com/office/drawing/2014/main" id="{EFD9DAD6-45FC-4CEB-A231-0FC41AD430E2}"/>
              </a:ext>
            </a:extLst>
          </p:cNvPr>
          <p:cNvSpPr>
            <a:spLocks noGrp="1"/>
          </p:cNvSpPr>
          <p:nvPr>
            <p:ph idx="1"/>
          </p:nvPr>
        </p:nvSpPr>
        <p:spPr>
          <a:xfrm>
            <a:off x="705680" y="2061263"/>
            <a:ext cx="5066470" cy="4034737"/>
          </a:xfrm>
        </p:spPr>
        <p:txBody>
          <a:bodyPr/>
          <a:lstStyle/>
          <a:p>
            <a:pPr marL="45720" indent="0">
              <a:buNone/>
            </a:pPr>
            <a:r>
              <a:rPr lang="en-US" dirty="0"/>
              <a:t>ECMWF ERA5 at 0.5° Grid-Spacing</a:t>
            </a:r>
          </a:p>
          <a:p>
            <a:pPr marL="45720" indent="0">
              <a:buNone/>
            </a:pPr>
            <a:endParaRPr lang="en-US" dirty="0"/>
          </a:p>
          <a:p>
            <a:endParaRPr lang="en-US" dirty="0"/>
          </a:p>
        </p:txBody>
      </p:sp>
      <p:sp>
        <p:nvSpPr>
          <p:cNvPr id="4" name="Slide Number Placeholder 3">
            <a:extLst>
              <a:ext uri="{FF2B5EF4-FFF2-40B4-BE49-F238E27FC236}">
                <a16:creationId xmlns:a16="http://schemas.microsoft.com/office/drawing/2014/main" id="{FFDA5AD7-DA97-44A2-9C11-45DC5C4A604F}"/>
              </a:ext>
            </a:extLst>
          </p:cNvPr>
          <p:cNvSpPr>
            <a:spLocks noGrp="1"/>
          </p:cNvSpPr>
          <p:nvPr>
            <p:ph type="sldNum" sz="quarter" idx="12"/>
          </p:nvPr>
        </p:nvSpPr>
        <p:spPr/>
        <p:txBody>
          <a:bodyPr/>
          <a:lstStyle/>
          <a:p>
            <a:fld id="{9D565558-D274-4E10-A67C-F1A757CE32D6}" type="slidenum">
              <a:rPr lang="en-US" smtClean="0"/>
              <a:t>20</a:t>
            </a:fld>
            <a:endParaRPr lang="en-US"/>
          </a:p>
        </p:txBody>
      </p:sp>
      <p:sp>
        <p:nvSpPr>
          <p:cNvPr id="5" name="Footer Placeholder 4">
            <a:extLst>
              <a:ext uri="{FF2B5EF4-FFF2-40B4-BE49-F238E27FC236}">
                <a16:creationId xmlns:a16="http://schemas.microsoft.com/office/drawing/2014/main" id="{D4C1E265-EB34-4344-9A21-78A824A2D84A}"/>
              </a:ext>
            </a:extLst>
          </p:cNvPr>
          <p:cNvSpPr>
            <a:spLocks noGrp="1"/>
          </p:cNvSpPr>
          <p:nvPr>
            <p:ph type="ftr" sz="quarter" idx="11"/>
          </p:nvPr>
        </p:nvSpPr>
        <p:spPr/>
        <p:txBody>
          <a:bodyPr/>
          <a:lstStyle/>
          <a:p>
            <a:r>
              <a:rPr lang="en-US" dirty="0"/>
              <a:t>(</a:t>
            </a:r>
            <a:r>
              <a:rPr lang="en-US" dirty="0" err="1"/>
              <a:t>Hersbach</a:t>
            </a:r>
            <a:r>
              <a:rPr lang="en-US" dirty="0"/>
              <a:t> et al. 2023a; </a:t>
            </a:r>
            <a:r>
              <a:rPr lang="en-US" dirty="0" err="1"/>
              <a:t>Hersbach</a:t>
            </a:r>
            <a:r>
              <a:rPr lang="en-US" dirty="0"/>
              <a:t> et al. 2023b)</a:t>
            </a:r>
          </a:p>
        </p:txBody>
      </p:sp>
      <p:graphicFrame>
        <p:nvGraphicFramePr>
          <p:cNvPr id="6" name="Table 6">
            <a:extLst>
              <a:ext uri="{FF2B5EF4-FFF2-40B4-BE49-F238E27FC236}">
                <a16:creationId xmlns:a16="http://schemas.microsoft.com/office/drawing/2014/main" id="{F227889A-81E0-4EDB-9EA2-5D037851F3C0}"/>
              </a:ext>
            </a:extLst>
          </p:cNvPr>
          <p:cNvGraphicFramePr>
            <a:graphicFrameLocks noGrp="1"/>
          </p:cNvGraphicFramePr>
          <p:nvPr>
            <p:extLst>
              <p:ext uri="{D42A27DB-BD31-4B8C-83A1-F6EECF244321}">
                <p14:modId xmlns:p14="http://schemas.microsoft.com/office/powerpoint/2010/main" val="1779263723"/>
              </p:ext>
            </p:extLst>
          </p:nvPr>
        </p:nvGraphicFramePr>
        <p:xfrm>
          <a:off x="705679" y="2535670"/>
          <a:ext cx="5066471" cy="2834640"/>
        </p:xfrm>
        <a:graphic>
          <a:graphicData uri="http://schemas.openxmlformats.org/drawingml/2006/table">
            <a:tbl>
              <a:tblPr firstRow="1" bandRow="1">
                <a:tableStyleId>{0E3FDE45-AF77-4B5C-9715-49D594BDF05E}</a:tableStyleId>
              </a:tblPr>
              <a:tblGrid>
                <a:gridCol w="1955328">
                  <a:extLst>
                    <a:ext uri="{9D8B030D-6E8A-4147-A177-3AD203B41FA5}">
                      <a16:colId xmlns:a16="http://schemas.microsoft.com/office/drawing/2014/main" val="3161617240"/>
                    </a:ext>
                  </a:extLst>
                </a:gridCol>
                <a:gridCol w="3111143">
                  <a:extLst>
                    <a:ext uri="{9D8B030D-6E8A-4147-A177-3AD203B41FA5}">
                      <a16:colId xmlns:a16="http://schemas.microsoft.com/office/drawing/2014/main" val="3507310495"/>
                    </a:ext>
                  </a:extLst>
                </a:gridCol>
              </a:tblGrid>
              <a:tr h="194447">
                <a:tc>
                  <a:txBody>
                    <a:bodyPr/>
                    <a:lstStyle/>
                    <a:p>
                      <a:r>
                        <a:rPr lang="en-US" sz="1600" dirty="0"/>
                        <a:t>Variables</a:t>
                      </a:r>
                    </a:p>
                  </a:txBody>
                  <a:tcPr/>
                </a:tc>
                <a:tc>
                  <a:txBody>
                    <a:bodyPr/>
                    <a:lstStyle/>
                    <a:p>
                      <a:r>
                        <a:rPr lang="en-US" sz="1600" dirty="0"/>
                        <a:t>Levels (“Images”)</a:t>
                      </a:r>
                    </a:p>
                  </a:txBody>
                  <a:tcPr/>
                </a:tc>
                <a:extLst>
                  <a:ext uri="{0D108BD9-81ED-4DB2-BD59-A6C34878D82A}">
                    <a16:rowId xmlns:a16="http://schemas.microsoft.com/office/drawing/2014/main" val="1390549471"/>
                  </a:ext>
                </a:extLst>
              </a:tr>
              <a:tr h="194447">
                <a:tc>
                  <a:txBody>
                    <a:bodyPr/>
                    <a:lstStyle/>
                    <a:p>
                      <a:r>
                        <a:rPr lang="en-US" sz="1600" dirty="0"/>
                        <a:t>Integrated Vapor Transport</a:t>
                      </a:r>
                    </a:p>
                  </a:txBody>
                  <a:tcPr/>
                </a:tc>
                <a:tc>
                  <a:txBody>
                    <a:bodyPr/>
                    <a:lstStyle/>
                    <a:p>
                      <a:r>
                        <a:rPr lang="en-US" sz="1600" dirty="0"/>
                        <a:t>Formulated from Specific Humidity, U-Winds, and V-Winds</a:t>
                      </a:r>
                    </a:p>
                  </a:txBody>
                  <a:tcPr/>
                </a:tc>
                <a:extLst>
                  <a:ext uri="{0D108BD9-81ED-4DB2-BD59-A6C34878D82A}">
                    <a16:rowId xmlns:a16="http://schemas.microsoft.com/office/drawing/2014/main" val="3839221007"/>
                  </a:ext>
                </a:extLst>
              </a:tr>
              <a:tr h="194447">
                <a:tc>
                  <a:txBody>
                    <a:bodyPr/>
                    <a:lstStyle/>
                    <a:p>
                      <a:r>
                        <a:rPr lang="en-US" sz="1600" dirty="0"/>
                        <a:t>U-Winds</a:t>
                      </a:r>
                    </a:p>
                  </a:txBody>
                  <a:tcPr/>
                </a:tc>
                <a:tc>
                  <a:txBody>
                    <a:bodyPr/>
                    <a:lstStyle/>
                    <a:p>
                      <a:r>
                        <a:rPr lang="en-US" sz="1600" dirty="0"/>
                        <a:t>700 hPa</a:t>
                      </a:r>
                    </a:p>
                  </a:txBody>
                  <a:tcPr/>
                </a:tc>
                <a:extLst>
                  <a:ext uri="{0D108BD9-81ED-4DB2-BD59-A6C34878D82A}">
                    <a16:rowId xmlns:a16="http://schemas.microsoft.com/office/drawing/2014/main" val="2132511866"/>
                  </a:ext>
                </a:extLst>
              </a:tr>
              <a:tr h="194447">
                <a:tc>
                  <a:txBody>
                    <a:bodyPr/>
                    <a:lstStyle/>
                    <a:p>
                      <a:r>
                        <a:rPr lang="en-US" sz="1600" dirty="0"/>
                        <a:t>V-Winds</a:t>
                      </a:r>
                    </a:p>
                  </a:txBody>
                  <a:tcPr/>
                </a:tc>
                <a:tc>
                  <a:txBody>
                    <a:bodyPr/>
                    <a:lstStyle/>
                    <a:p>
                      <a:r>
                        <a:rPr lang="en-US" sz="1600" dirty="0"/>
                        <a:t>700 hPa</a:t>
                      </a:r>
                    </a:p>
                  </a:txBody>
                  <a:tcPr/>
                </a:tc>
                <a:extLst>
                  <a:ext uri="{0D108BD9-81ED-4DB2-BD59-A6C34878D82A}">
                    <a16:rowId xmlns:a16="http://schemas.microsoft.com/office/drawing/2014/main" val="4058138232"/>
                  </a:ext>
                </a:extLst>
              </a:tr>
              <a:tr h="194447">
                <a:tc>
                  <a:txBody>
                    <a:bodyPr/>
                    <a:lstStyle/>
                    <a:p>
                      <a:r>
                        <a:rPr lang="en-US" sz="1600" dirty="0"/>
                        <a:t>Geopotential Height</a:t>
                      </a:r>
                    </a:p>
                  </a:txBody>
                  <a:tcPr/>
                </a:tc>
                <a:tc>
                  <a:txBody>
                    <a:bodyPr/>
                    <a:lstStyle/>
                    <a:p>
                      <a:r>
                        <a:rPr lang="en-US" sz="1600" dirty="0"/>
                        <a:t>500 hPa</a:t>
                      </a:r>
                    </a:p>
                  </a:txBody>
                  <a:tcPr/>
                </a:tc>
                <a:extLst>
                  <a:ext uri="{0D108BD9-81ED-4DB2-BD59-A6C34878D82A}">
                    <a16:rowId xmlns:a16="http://schemas.microsoft.com/office/drawing/2014/main" val="810015844"/>
                  </a:ext>
                </a:extLst>
              </a:tr>
              <a:tr h="194447">
                <a:tc>
                  <a:txBody>
                    <a:bodyPr/>
                    <a:lstStyle/>
                    <a:p>
                      <a:r>
                        <a:rPr lang="en-US" sz="1600" dirty="0"/>
                        <a:t>Accumulated Precipitation</a:t>
                      </a:r>
                    </a:p>
                  </a:txBody>
                  <a:tcPr/>
                </a:tc>
                <a:tc>
                  <a:txBody>
                    <a:bodyPr/>
                    <a:lstStyle/>
                    <a:p>
                      <a:r>
                        <a:rPr lang="en-US" sz="1600" dirty="0"/>
                        <a:t>Surface</a:t>
                      </a:r>
                    </a:p>
                  </a:txBody>
                  <a:tcPr/>
                </a:tc>
                <a:extLst>
                  <a:ext uri="{0D108BD9-81ED-4DB2-BD59-A6C34878D82A}">
                    <a16:rowId xmlns:a16="http://schemas.microsoft.com/office/drawing/2014/main" val="3893605403"/>
                  </a:ext>
                </a:extLst>
              </a:tr>
              <a:tr h="194447">
                <a:tc>
                  <a:txBody>
                    <a:bodyPr/>
                    <a:lstStyle/>
                    <a:p>
                      <a:r>
                        <a:rPr lang="en-US" sz="1600" dirty="0"/>
                        <a:t>Temperature</a:t>
                      </a:r>
                    </a:p>
                  </a:txBody>
                  <a:tcPr/>
                </a:tc>
                <a:tc>
                  <a:txBody>
                    <a:bodyPr/>
                    <a:lstStyle/>
                    <a:p>
                      <a:r>
                        <a:rPr lang="en-US" sz="1600" dirty="0"/>
                        <a:t>700 hPa</a:t>
                      </a:r>
                    </a:p>
                  </a:txBody>
                  <a:tcPr/>
                </a:tc>
                <a:extLst>
                  <a:ext uri="{0D108BD9-81ED-4DB2-BD59-A6C34878D82A}">
                    <a16:rowId xmlns:a16="http://schemas.microsoft.com/office/drawing/2014/main" val="3067354566"/>
                  </a:ext>
                </a:extLst>
              </a:tr>
            </a:tbl>
          </a:graphicData>
        </a:graphic>
      </p:graphicFrame>
      <p:sp>
        <p:nvSpPr>
          <p:cNvPr id="9" name="TextBox 8">
            <a:extLst>
              <a:ext uri="{FF2B5EF4-FFF2-40B4-BE49-F238E27FC236}">
                <a16:creationId xmlns:a16="http://schemas.microsoft.com/office/drawing/2014/main" id="{0397C4CC-2096-49E2-B75C-A9B841DFD9AB}"/>
              </a:ext>
            </a:extLst>
          </p:cNvPr>
          <p:cNvSpPr txBox="1"/>
          <p:nvPr/>
        </p:nvSpPr>
        <p:spPr>
          <a:xfrm>
            <a:off x="6945730" y="5325573"/>
            <a:ext cx="4045384" cy="338554"/>
          </a:xfrm>
          <a:prstGeom prst="rect">
            <a:avLst/>
          </a:prstGeom>
          <a:noFill/>
        </p:spPr>
        <p:txBody>
          <a:bodyPr wrap="square" rtlCol="0">
            <a:spAutoFit/>
          </a:bodyPr>
          <a:lstStyle/>
          <a:p>
            <a:pPr algn="ctr"/>
            <a:r>
              <a:rPr lang="en-US" sz="1600" dirty="0"/>
              <a:t>Fig. CNN input domain and variables</a:t>
            </a:r>
          </a:p>
        </p:txBody>
      </p:sp>
      <p:pic>
        <p:nvPicPr>
          <p:cNvPr id="8" name="Picture 7">
            <a:extLst>
              <a:ext uri="{FF2B5EF4-FFF2-40B4-BE49-F238E27FC236}">
                <a16:creationId xmlns:a16="http://schemas.microsoft.com/office/drawing/2014/main" id="{EBDB3498-D8EF-4365-8F7B-C7AB6DB7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470" y="2016137"/>
            <a:ext cx="5517905" cy="3354173"/>
          </a:xfrm>
          <a:prstGeom prst="rect">
            <a:avLst/>
          </a:prstGeom>
        </p:spPr>
      </p:pic>
    </p:spTree>
    <p:extLst>
      <p:ext uri="{BB962C8B-B14F-4D97-AF65-F5344CB8AC3E}">
        <p14:creationId xmlns:p14="http://schemas.microsoft.com/office/powerpoint/2010/main" val="2406782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D48F9F-D2EC-445C-AB21-5D86D8F85AD3}"/>
              </a:ext>
            </a:extLst>
          </p:cNvPr>
          <p:cNvSpPr/>
          <p:nvPr/>
        </p:nvSpPr>
        <p:spPr>
          <a:xfrm>
            <a:off x="498010" y="2869349"/>
            <a:ext cx="6139095" cy="2952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A4839-5927-466E-867E-B7A743E1DF3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20D15B7-BC82-477F-951E-EF2F0FE268FC}"/>
              </a:ext>
            </a:extLst>
          </p:cNvPr>
          <p:cNvSpPr>
            <a:spLocks noGrp="1"/>
          </p:cNvSpPr>
          <p:nvPr>
            <p:ph idx="1"/>
          </p:nvPr>
        </p:nvSpPr>
        <p:spPr>
          <a:xfrm>
            <a:off x="581192" y="1554478"/>
            <a:ext cx="11029615" cy="4846321"/>
          </a:xfrm>
        </p:spPr>
        <p:txBody>
          <a:bodyPr>
            <a:normAutofit lnSpcReduction="10000"/>
          </a:bodyPr>
          <a:lstStyle/>
          <a:p>
            <a:pPr marL="0" indent="0">
              <a:buNone/>
            </a:pPr>
            <a:r>
              <a:rPr lang="en-US" sz="1400" b="0" i="0" dirty="0">
                <a:solidFill>
                  <a:srgbClr val="333333"/>
                </a:solidFill>
                <a:effectLst/>
                <a:latin typeface="Times New Roman" panose="02020603050405020304" pitchFamily="18" charset="0"/>
              </a:rPr>
              <a:t>Bohne, L., C. Strong, and W. J. </a:t>
            </a:r>
            <a:r>
              <a:rPr lang="en-US" sz="1400" b="0" i="0" dirty="0" err="1">
                <a:solidFill>
                  <a:srgbClr val="333333"/>
                </a:solidFill>
                <a:effectLst/>
                <a:latin typeface="Times New Roman" panose="02020603050405020304" pitchFamily="18" charset="0"/>
              </a:rPr>
              <a:t>Steenburgh</a:t>
            </a:r>
            <a:r>
              <a:rPr lang="en-US" sz="1400" b="0" i="0" dirty="0">
                <a:solidFill>
                  <a:srgbClr val="333333"/>
                </a:solidFill>
                <a:effectLst/>
                <a:latin typeface="Times New Roman" panose="02020603050405020304" pitchFamily="18" charset="0"/>
              </a:rPr>
              <a:t>, 2020: Climatology of orographic precipitation gradients in the contiguous western United States</a:t>
            </a:r>
            <a:r>
              <a:rPr lang="en-US" sz="1400" b="0" i="1" dirty="0">
                <a:solidFill>
                  <a:srgbClr val="333333"/>
                </a:solidFill>
                <a:effectLst/>
                <a:latin typeface="Times New Roman" panose="02020603050405020304" pitchFamily="18" charset="0"/>
              </a:rPr>
              <a:t>. J. 	Hydrometeor.</a:t>
            </a:r>
            <a:r>
              <a:rPr lang="en-US" sz="1400" b="0" i="0" dirty="0">
                <a:solidFill>
                  <a:srgbClr val="333333"/>
                </a:solidFill>
                <a:effectLst/>
                <a:latin typeface="Times New Roman" panose="02020603050405020304" pitchFamily="18" charset="0"/>
              </a:rPr>
              <a:t>, 21, 	1723–1740.</a:t>
            </a:r>
          </a:p>
          <a:p>
            <a:pPr marL="0" indent="0">
              <a:buNone/>
            </a:pPr>
            <a:r>
              <a:rPr lang="en-US" sz="1400" b="0" i="0" dirty="0">
                <a:solidFill>
                  <a:srgbClr val="333333"/>
                </a:solidFill>
                <a:effectLst/>
                <a:latin typeface="Times New Roman" panose="02020603050405020304" pitchFamily="18" charset="0"/>
              </a:rPr>
              <a:t>Chase, R. J., D. R. Harrison, G. M. </a:t>
            </a:r>
            <a:r>
              <a:rPr lang="en-US" sz="1400" b="0" i="0" dirty="0" err="1">
                <a:solidFill>
                  <a:srgbClr val="333333"/>
                </a:solidFill>
                <a:effectLst/>
                <a:latin typeface="Times New Roman" panose="02020603050405020304" pitchFamily="18" charset="0"/>
              </a:rPr>
              <a:t>Lackmann</a:t>
            </a:r>
            <a:r>
              <a:rPr lang="en-US" sz="1400" b="0" i="0" dirty="0">
                <a:solidFill>
                  <a:srgbClr val="333333"/>
                </a:solidFill>
                <a:effectLst/>
                <a:latin typeface="Times New Roman" panose="02020603050405020304" pitchFamily="18" charset="0"/>
              </a:rPr>
              <a:t>, and A. McGovern, 2023: A Machine Learning Tutorial for Operational Meteorology. Part II: Neural 	Networks and Deep Learning. </a:t>
            </a:r>
            <a:r>
              <a:rPr lang="en-US" sz="1400" b="0" i="1" dirty="0">
                <a:solidFill>
                  <a:srgbClr val="333333"/>
                </a:solidFill>
                <a:effectLst/>
                <a:latin typeface="Times New Roman" panose="02020603050405020304" pitchFamily="18" charset="0"/>
              </a:rPr>
              <a:t>Wea. Forecasting</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38</a:t>
            </a:r>
            <a:r>
              <a:rPr lang="en-US" sz="1400" b="0" i="0" dirty="0">
                <a:solidFill>
                  <a:srgbClr val="333333"/>
                </a:solidFill>
                <a:effectLst/>
                <a:latin typeface="Times New Roman" panose="02020603050405020304" pitchFamily="18" charset="0"/>
              </a:rPr>
              <a:t>, 1271–1293, </a:t>
            </a:r>
            <a:r>
              <a:rPr lang="en-US" sz="1400" b="0" i="0" dirty="0">
                <a:effectLst/>
                <a:latin typeface="Times New Roman" panose="02020603050405020304" pitchFamily="18" charset="0"/>
              </a:rPr>
              <a:t>https://doi.org/10.1175/WAF-D-22-0187.1</a:t>
            </a:r>
            <a:r>
              <a:rPr lang="en-US" sz="1400" b="0" i="0" dirty="0">
                <a:solidFill>
                  <a:srgbClr val="333333"/>
                </a:solidFill>
                <a:effectLst/>
                <a:latin typeface="Times New Roman" panose="02020603050405020304" pitchFamily="18" charset="0"/>
              </a:rPr>
              <a:t>. </a:t>
            </a:r>
          </a:p>
          <a:p>
            <a:pPr marL="0" indent="0">
              <a:buNone/>
            </a:pPr>
            <a:r>
              <a:rPr lang="en-US" sz="1400" dirty="0">
                <a:solidFill>
                  <a:srgbClr val="333333"/>
                </a:solidFill>
                <a:latin typeface="Times New Roman" panose="02020603050405020304" pitchFamily="18" charset="0"/>
              </a:rPr>
              <a:t>Chollet, F., and Coauthors, 2015: </a:t>
            </a:r>
            <a:r>
              <a:rPr lang="en-US" sz="1400" dirty="0" err="1">
                <a:solidFill>
                  <a:srgbClr val="333333"/>
                </a:solidFill>
                <a:latin typeface="Times New Roman" panose="02020603050405020304" pitchFamily="18" charset="0"/>
              </a:rPr>
              <a:t>Keras</a:t>
            </a:r>
            <a:r>
              <a:rPr lang="en-US" sz="1400" dirty="0">
                <a:solidFill>
                  <a:srgbClr val="333333"/>
                </a:solidFill>
                <a:latin typeface="Times New Roman" panose="02020603050405020304" pitchFamily="18" charset="0"/>
              </a:rPr>
              <a:t>. https://keras.io.</a:t>
            </a:r>
          </a:p>
          <a:p>
            <a:pPr marL="0" indent="0">
              <a:buNone/>
            </a:pPr>
            <a:r>
              <a:rPr lang="en-US" sz="1400" dirty="0">
                <a:solidFill>
                  <a:srgbClr val="333333"/>
                </a:solidFill>
                <a:latin typeface="Times New Roman" panose="02020603050405020304" pitchFamily="18" charset="0"/>
              </a:rPr>
              <a:t>Chollet, F., 2021: Deep Learning with Python. Manning Publications Co., 478 pp.</a:t>
            </a:r>
          </a:p>
          <a:p>
            <a:pPr marL="0" indent="0">
              <a:buNone/>
            </a:pPr>
            <a:r>
              <a:rPr lang="en-US" sz="1400" dirty="0">
                <a:solidFill>
                  <a:srgbClr val="333333"/>
                </a:solidFill>
                <a:latin typeface="Times New Roman" panose="02020603050405020304" pitchFamily="18" charset="0"/>
              </a:rPr>
              <a:t>Gonzalez, R. C., 2020: Deep Convolutional Neural Networks [Lecture Notes]. </a:t>
            </a:r>
            <a:r>
              <a:rPr lang="en-US" sz="1400" i="1" dirty="0">
                <a:solidFill>
                  <a:srgbClr val="333333"/>
                </a:solidFill>
                <a:latin typeface="Times New Roman" panose="02020603050405020304" pitchFamily="18" charset="0"/>
              </a:rPr>
              <a:t>IEEE Signal Processing Magazine</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35</a:t>
            </a:r>
            <a:r>
              <a:rPr lang="en-US" sz="1400" dirty="0">
                <a:solidFill>
                  <a:srgbClr val="333333"/>
                </a:solidFill>
                <a:latin typeface="Times New Roman" panose="02020603050405020304" pitchFamily="18" charset="0"/>
              </a:rPr>
              <a:t>(6), 79-87, 	</a:t>
            </a:r>
            <a:r>
              <a:rPr lang="en-US" sz="1400" b="0" i="0" dirty="0">
                <a:effectLst/>
                <a:latin typeface="Times New Roman" panose="02020603050405020304" pitchFamily="18" charset="0"/>
              </a:rPr>
              <a:t>https://doi.org/</a:t>
            </a:r>
            <a:r>
              <a:rPr lang="en-US" sz="1400" dirty="0">
                <a:solidFill>
                  <a:srgbClr val="333333"/>
                </a:solidFill>
                <a:latin typeface="Times New Roman" panose="02020603050405020304" pitchFamily="18" charset="0"/>
              </a:rPr>
              <a:t>10.1109/MSP.2018.2842646.</a:t>
            </a:r>
            <a:endParaRPr lang="en-US" sz="1400" b="0" i="0" dirty="0">
              <a:solidFill>
                <a:srgbClr val="333333"/>
              </a:solidFill>
              <a:effectLst/>
              <a:latin typeface="Times New Roman" panose="02020603050405020304" pitchFamily="18" charset="0"/>
            </a:endParaRPr>
          </a:p>
          <a:p>
            <a:pPr marL="0" indent="0">
              <a:buNone/>
            </a:pPr>
            <a:r>
              <a:rPr lang="en-US" sz="1400" b="0" i="0" dirty="0">
                <a:solidFill>
                  <a:srgbClr val="333333"/>
                </a:solidFill>
                <a:effectLst/>
                <a:latin typeface="Times New Roman" panose="02020603050405020304" pitchFamily="18" charset="0"/>
              </a:rPr>
              <a:t>Haupt, S. E., and Coauthors, 2022: The History and Practice of AI in the Environmental Sciences. </a:t>
            </a:r>
            <a:r>
              <a:rPr lang="en-US" sz="1400" b="0" i="1" dirty="0">
                <a:solidFill>
                  <a:srgbClr val="333333"/>
                </a:solidFill>
                <a:effectLst/>
                <a:latin typeface="Times New Roman" panose="02020603050405020304" pitchFamily="18" charset="0"/>
              </a:rPr>
              <a:t>Bull. Amer. Meteor. Soc.</a:t>
            </a:r>
            <a:r>
              <a:rPr lang="en-US" sz="1400" b="0" i="0" dirty="0">
                <a:solidFill>
                  <a:srgbClr val="333333"/>
                </a:solidFill>
                <a:effectLst/>
                <a:latin typeface="Times New Roman" panose="02020603050405020304" pitchFamily="18" charset="0"/>
              </a:rPr>
              <a:t>, </a:t>
            </a:r>
            <a:r>
              <a:rPr lang="en-US" sz="1400" b="1" i="0" dirty="0">
                <a:solidFill>
                  <a:srgbClr val="333333"/>
                </a:solidFill>
                <a:effectLst/>
                <a:latin typeface="Times New Roman" panose="02020603050405020304" pitchFamily="18" charset="0"/>
              </a:rPr>
              <a:t>103</a:t>
            </a:r>
            <a:r>
              <a:rPr lang="en-US" sz="1400" b="0" i="0" dirty="0">
                <a:solidFill>
                  <a:srgbClr val="333333"/>
                </a:solidFill>
                <a:effectLst/>
                <a:latin typeface="Times New Roman" panose="02020603050405020304" pitchFamily="18" charset="0"/>
              </a:rPr>
              <a:t>, E1351–	E1370, </a:t>
            </a:r>
            <a:r>
              <a:rPr lang="en-US" sz="1400" b="0" i="0" dirty="0">
                <a:effectLst/>
                <a:latin typeface="Times New Roman" panose="02020603050405020304" pitchFamily="18" charset="0"/>
              </a:rPr>
              <a:t>https://doi.org/10.1175/BAMS-D-20-0234.1</a:t>
            </a:r>
            <a:r>
              <a:rPr lang="en-US" sz="1400" b="0" i="0" dirty="0">
                <a:solidFill>
                  <a:srgbClr val="333333"/>
                </a:solidFill>
                <a:effectLst/>
                <a:latin typeface="Times New Roman" panose="02020603050405020304" pitchFamily="18" charset="0"/>
              </a:rPr>
              <a:t>.</a:t>
            </a:r>
          </a:p>
          <a:p>
            <a:pPr marL="0" indent="0">
              <a:buNone/>
            </a:pPr>
            <a:r>
              <a:rPr lang="en-US" sz="1400" b="0" i="0" dirty="0" err="1">
                <a:solidFill>
                  <a:srgbClr val="333333"/>
                </a:solidFill>
                <a:effectLst/>
                <a:latin typeface="Times New Roman" panose="02020603050405020304" pitchFamily="18" charset="0"/>
              </a:rPr>
              <a:t>Hersbach</a:t>
            </a:r>
            <a:r>
              <a:rPr lang="en-US" sz="1400" b="0" i="0" dirty="0">
                <a:solidFill>
                  <a:srgbClr val="333333"/>
                </a:solidFill>
                <a:effectLst/>
                <a:latin typeface="Times New Roman" panose="02020603050405020304" pitchFamily="18" charset="0"/>
              </a:rPr>
              <a:t>, H., and Coauthors, 2023a: ERA5 hourly data on pressure levels from 1940 to present. Copernicus Climate Change Service (C3S) Climate 	Data Store (CDS), accessed 18 January 2023, </a:t>
            </a:r>
            <a:r>
              <a:rPr lang="en-US" sz="1400" b="0" i="0" dirty="0" err="1">
                <a:solidFill>
                  <a:srgbClr val="333333"/>
                </a:solidFill>
                <a:effectLst/>
                <a:latin typeface="Times New Roman" panose="02020603050405020304" pitchFamily="18" charset="0"/>
              </a:rPr>
              <a:t>doi</a:t>
            </a:r>
            <a:r>
              <a:rPr lang="en-US" sz="1400" b="0" i="0" dirty="0">
                <a:solidFill>
                  <a:srgbClr val="333333"/>
                </a:solidFill>
                <a:effectLst/>
                <a:latin typeface="Times New Roman" panose="02020603050405020304" pitchFamily="18" charset="0"/>
              </a:rPr>
              <a:t>: 10.24381/cds.bd0915c6.476</a:t>
            </a:r>
          </a:p>
          <a:p>
            <a:pPr marL="0" indent="0">
              <a:buNone/>
            </a:pPr>
            <a:r>
              <a:rPr lang="en-US" sz="1400" b="0" i="0" dirty="0" err="1">
                <a:solidFill>
                  <a:srgbClr val="333333"/>
                </a:solidFill>
                <a:effectLst/>
                <a:latin typeface="Times New Roman" panose="02020603050405020304" pitchFamily="18" charset="0"/>
              </a:rPr>
              <a:t>Hersbach</a:t>
            </a:r>
            <a:r>
              <a:rPr lang="en-US" sz="1400" b="0" i="0" dirty="0">
                <a:solidFill>
                  <a:srgbClr val="333333"/>
                </a:solidFill>
                <a:effectLst/>
                <a:latin typeface="Times New Roman" panose="02020603050405020304" pitchFamily="18" charset="0"/>
              </a:rPr>
              <a:t>, H., and Coauthors, 2023b: ERA5 hourly data on single levels from 1940 to present. Copernicus Climate Change Service (C3S) Climate Data 	Store (CDS), accessed 28 January 2023, </a:t>
            </a:r>
            <a:r>
              <a:rPr lang="en-US" sz="1400" b="0" i="0" dirty="0" err="1">
                <a:solidFill>
                  <a:srgbClr val="333333"/>
                </a:solidFill>
                <a:effectLst/>
                <a:latin typeface="Times New Roman" panose="02020603050405020304" pitchFamily="18" charset="0"/>
              </a:rPr>
              <a:t>doi</a:t>
            </a:r>
            <a:r>
              <a:rPr lang="en-US" sz="1400" b="0" i="0" dirty="0">
                <a:solidFill>
                  <a:srgbClr val="333333"/>
                </a:solidFill>
                <a:effectLst/>
                <a:latin typeface="Times New Roman" panose="02020603050405020304" pitchFamily="18" charset="0"/>
              </a:rPr>
              <a:t>: 10.24381/cds.adbb2d47.</a:t>
            </a:r>
          </a:p>
          <a:p>
            <a:pPr marL="0" indent="0">
              <a:buNone/>
            </a:pPr>
            <a:r>
              <a:rPr lang="en-US" sz="1400" b="0" i="0" dirty="0" err="1">
                <a:solidFill>
                  <a:srgbClr val="333333"/>
                </a:solidFill>
                <a:effectLst/>
                <a:latin typeface="Times New Roman" panose="02020603050405020304" pitchFamily="18" charset="0"/>
              </a:rPr>
              <a:t>Ioffe</a:t>
            </a:r>
            <a:r>
              <a:rPr lang="en-US" sz="1400" b="0" i="0" dirty="0">
                <a:solidFill>
                  <a:srgbClr val="333333"/>
                </a:solidFill>
                <a:effectLst/>
                <a:latin typeface="Times New Roman" panose="02020603050405020304" pitchFamily="18" charset="0"/>
              </a:rPr>
              <a:t>, S., and C. </a:t>
            </a:r>
            <a:r>
              <a:rPr lang="en-US" sz="1400" b="0" i="0" dirty="0" err="1">
                <a:solidFill>
                  <a:srgbClr val="333333"/>
                </a:solidFill>
                <a:effectLst/>
                <a:latin typeface="Times New Roman" panose="02020603050405020304" pitchFamily="18" charset="0"/>
              </a:rPr>
              <a:t>Szegedy</a:t>
            </a:r>
            <a:r>
              <a:rPr lang="en-US" sz="1400" b="0" i="0" dirty="0">
                <a:solidFill>
                  <a:srgbClr val="333333"/>
                </a:solidFill>
                <a:effectLst/>
                <a:latin typeface="Times New Roman" panose="02020603050405020304" pitchFamily="18" charset="0"/>
              </a:rPr>
              <a:t>, 2015: Batch normalization: Accelerating deep network training by reducing internal covariate shift. </a:t>
            </a:r>
            <a:r>
              <a:rPr lang="en-US" sz="1400" b="0" i="1" dirty="0">
                <a:solidFill>
                  <a:srgbClr val="333333"/>
                </a:solidFill>
                <a:effectLst/>
                <a:latin typeface="Times New Roman" panose="02020603050405020304" pitchFamily="18" charset="0"/>
              </a:rPr>
              <a:t>Proc. 32nd Int. Conf. on 	Machine Learning</a:t>
            </a:r>
            <a:r>
              <a:rPr lang="en-US" sz="1400" b="0" i="0" dirty="0">
                <a:solidFill>
                  <a:srgbClr val="333333"/>
                </a:solidFill>
                <a:effectLst/>
                <a:latin typeface="Times New Roman" panose="02020603050405020304" pitchFamily="18" charset="0"/>
              </a:rPr>
              <a:t>, https://doi.org/10.48550/arXiv.1502.03167.</a:t>
            </a:r>
          </a:p>
          <a:p>
            <a:pPr marL="0" indent="0">
              <a:buNone/>
            </a:pPr>
            <a:r>
              <a:rPr lang="en-US" sz="1400" dirty="0" err="1">
                <a:solidFill>
                  <a:srgbClr val="333333"/>
                </a:solidFill>
                <a:latin typeface="Times New Roman" panose="02020603050405020304" pitchFamily="18" charset="0"/>
              </a:rPr>
              <a:t>Selvaraju</a:t>
            </a:r>
            <a:r>
              <a:rPr lang="en-US" sz="1400" dirty="0">
                <a:solidFill>
                  <a:srgbClr val="333333"/>
                </a:solidFill>
                <a:latin typeface="Times New Roman" panose="02020603050405020304" pitchFamily="18" charset="0"/>
              </a:rPr>
              <a:t>, R. R., M. Cogswell, A. Das, R. </a:t>
            </a:r>
            <a:r>
              <a:rPr lang="en-US" sz="1400" dirty="0" err="1">
                <a:solidFill>
                  <a:srgbClr val="333333"/>
                </a:solidFill>
                <a:latin typeface="Times New Roman" panose="02020603050405020304" pitchFamily="18" charset="0"/>
              </a:rPr>
              <a:t>Vedantam</a:t>
            </a:r>
            <a:r>
              <a:rPr lang="en-US" sz="1400" dirty="0">
                <a:solidFill>
                  <a:srgbClr val="333333"/>
                </a:solidFill>
                <a:latin typeface="Times New Roman" panose="02020603050405020304" pitchFamily="18" charset="0"/>
              </a:rPr>
              <a:t>, D. Parikh, and D. Batra, 2020: Grad-cam: Visual explanations from deep networks via gradient-	based localization</a:t>
            </a:r>
            <a:r>
              <a:rPr lang="en-US" sz="1400" i="1" dirty="0">
                <a:solidFill>
                  <a:srgbClr val="333333"/>
                </a:solidFill>
                <a:latin typeface="Times New Roman" panose="02020603050405020304" pitchFamily="18" charset="0"/>
              </a:rPr>
              <a:t>. Int. J. of </a:t>
            </a:r>
            <a:r>
              <a:rPr lang="en-US" sz="1400" i="1" dirty="0" err="1">
                <a:solidFill>
                  <a:srgbClr val="333333"/>
                </a:solidFill>
                <a:latin typeface="Times New Roman" panose="02020603050405020304" pitchFamily="18" charset="0"/>
              </a:rPr>
              <a:t>Comput</a:t>
            </a:r>
            <a:r>
              <a:rPr lang="en-US" sz="1400" i="1" dirty="0">
                <a:solidFill>
                  <a:srgbClr val="333333"/>
                </a:solidFill>
                <a:latin typeface="Times New Roman" panose="02020603050405020304" pitchFamily="18" charset="0"/>
              </a:rPr>
              <a:t>. Vis</a:t>
            </a:r>
            <a:r>
              <a:rPr lang="en-US" sz="1400" dirty="0">
                <a:solidFill>
                  <a:srgbClr val="333333"/>
                </a:solidFill>
                <a:latin typeface="Times New Roman" panose="02020603050405020304" pitchFamily="18" charset="0"/>
              </a:rPr>
              <a:t>., </a:t>
            </a:r>
            <a:r>
              <a:rPr lang="en-US" sz="1400" b="1" dirty="0">
                <a:solidFill>
                  <a:srgbClr val="333333"/>
                </a:solidFill>
                <a:latin typeface="Times New Roman" panose="02020603050405020304" pitchFamily="18" charset="0"/>
              </a:rPr>
              <a:t>128</a:t>
            </a:r>
            <a:r>
              <a:rPr lang="en-US" sz="1400" dirty="0">
                <a:solidFill>
                  <a:srgbClr val="333333"/>
                </a:solidFill>
                <a:latin typeface="Times New Roman" panose="02020603050405020304" pitchFamily="18" charset="0"/>
              </a:rPr>
              <a:t>, 336-359, https://doi.org/10.1007/s11263-019-01228-7.</a:t>
            </a:r>
          </a:p>
          <a:p>
            <a:pPr marL="0" indent="0">
              <a:buNone/>
            </a:pPr>
            <a:endParaRPr lang="en-US" sz="1400" dirty="0">
              <a:solidFill>
                <a:srgbClr val="333333"/>
              </a:solidFill>
              <a:latin typeface="Times New Roman" panose="02020603050405020304" pitchFamily="18" charset="0"/>
            </a:endParaRPr>
          </a:p>
          <a:p>
            <a:pPr marL="0" indent="0">
              <a:buNone/>
            </a:pPr>
            <a:endParaRPr lang="en-US" sz="1400" dirty="0">
              <a:solidFill>
                <a:srgbClr val="333333"/>
              </a:solidFill>
              <a:latin typeface="Times New Roman" panose="02020603050405020304" pitchFamily="18" charset="0"/>
            </a:endParaRPr>
          </a:p>
          <a:p>
            <a:pPr marL="0" indent="0">
              <a:buNone/>
            </a:pPr>
            <a:endParaRPr lang="en-US" sz="1400" dirty="0">
              <a:solidFill>
                <a:srgbClr val="333333"/>
              </a:solidFill>
              <a:latin typeface="Times New Roman" panose="02020603050405020304" pitchFamily="18" charset="0"/>
            </a:endParaRPr>
          </a:p>
          <a:p>
            <a:pPr marL="0" indent="0">
              <a:buNone/>
            </a:pPr>
            <a:endParaRPr lang="en-US" sz="1400" dirty="0">
              <a:solidFill>
                <a:srgbClr val="333333"/>
              </a:solidFill>
              <a:latin typeface="Times New Roman" panose="02020603050405020304" pitchFamily="18" charset="0"/>
            </a:endParaRPr>
          </a:p>
          <a:p>
            <a:pPr marL="0" indent="0">
              <a:buNone/>
            </a:pPr>
            <a:endParaRPr lang="en-US" sz="1800" dirty="0"/>
          </a:p>
        </p:txBody>
      </p:sp>
      <p:sp>
        <p:nvSpPr>
          <p:cNvPr id="4" name="Footer Placeholder 3">
            <a:extLst>
              <a:ext uri="{FF2B5EF4-FFF2-40B4-BE49-F238E27FC236}">
                <a16:creationId xmlns:a16="http://schemas.microsoft.com/office/drawing/2014/main" id="{60933F26-68EE-4B10-901D-B919A283E2C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AE644AF-F823-4007-A6FC-20BF8B8F6E67}"/>
              </a:ext>
            </a:extLst>
          </p:cNvPr>
          <p:cNvSpPr>
            <a:spLocks noGrp="1"/>
          </p:cNvSpPr>
          <p:nvPr>
            <p:ph type="sldNum" sz="quarter" idx="12"/>
          </p:nvPr>
        </p:nvSpPr>
        <p:spPr/>
        <p:txBody>
          <a:bodyPr/>
          <a:lstStyle/>
          <a:p>
            <a:fld id="{AF4D027A-17B0-474A-83E6-AC6C4126B5AA}" type="slidenum">
              <a:rPr lang="en-US" smtClean="0"/>
              <a:t>21</a:t>
            </a:fld>
            <a:endParaRPr lang="en-US"/>
          </a:p>
        </p:txBody>
      </p:sp>
    </p:spTree>
    <p:extLst>
      <p:ext uri="{BB962C8B-B14F-4D97-AF65-F5344CB8AC3E}">
        <p14:creationId xmlns:p14="http://schemas.microsoft.com/office/powerpoint/2010/main" val="2563690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8E2A-BD90-416B-AC9B-A6B442D8A977}"/>
              </a:ext>
            </a:extLst>
          </p:cNvPr>
          <p:cNvSpPr>
            <a:spLocks noGrp="1"/>
          </p:cNvSpPr>
          <p:nvPr>
            <p:ph type="title"/>
          </p:nvPr>
        </p:nvSpPr>
        <p:spPr/>
        <p:txBody>
          <a:bodyPr/>
          <a:lstStyle/>
          <a:p>
            <a:r>
              <a:rPr lang="en-US" dirty="0"/>
              <a:t>What is a Convolutional Neural Network</a:t>
            </a:r>
          </a:p>
        </p:txBody>
      </p:sp>
      <p:sp>
        <p:nvSpPr>
          <p:cNvPr id="4" name="Footer Placeholder 3">
            <a:extLst>
              <a:ext uri="{FF2B5EF4-FFF2-40B4-BE49-F238E27FC236}">
                <a16:creationId xmlns:a16="http://schemas.microsoft.com/office/drawing/2014/main" id="{19A68D46-3175-4FEF-9186-3C7D34E0915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1BACB3-AF43-432B-B348-C87155C2B260}"/>
              </a:ext>
            </a:extLst>
          </p:cNvPr>
          <p:cNvSpPr>
            <a:spLocks noGrp="1"/>
          </p:cNvSpPr>
          <p:nvPr>
            <p:ph type="sldNum" sz="quarter" idx="12"/>
          </p:nvPr>
        </p:nvSpPr>
        <p:spPr/>
        <p:txBody>
          <a:bodyPr/>
          <a:lstStyle/>
          <a:p>
            <a:fld id="{AF4D027A-17B0-474A-83E6-AC6C4126B5AA}" type="slidenum">
              <a:rPr lang="en-US" smtClean="0"/>
              <a:t>3</a:t>
            </a:fld>
            <a:endParaRPr lang="en-US"/>
          </a:p>
        </p:txBody>
      </p:sp>
      <p:pic>
        <p:nvPicPr>
          <p:cNvPr id="11" name="Picture 10">
            <a:extLst>
              <a:ext uri="{FF2B5EF4-FFF2-40B4-BE49-F238E27FC236}">
                <a16:creationId xmlns:a16="http://schemas.microsoft.com/office/drawing/2014/main" id="{979B691F-0FD6-452E-BF42-362F41D77E56}"/>
              </a:ext>
            </a:extLst>
          </p:cNvPr>
          <p:cNvPicPr>
            <a:picLocks noChangeAspect="1"/>
          </p:cNvPicPr>
          <p:nvPr/>
        </p:nvPicPr>
        <p:blipFill rotWithShape="1">
          <a:blip r:embed="rId3"/>
          <a:srcRect l="1926" t="6730" r="3924" b="6485"/>
          <a:stretch/>
        </p:blipFill>
        <p:spPr>
          <a:xfrm>
            <a:off x="2609152" y="1819275"/>
            <a:ext cx="6973696" cy="4038600"/>
          </a:xfrm>
          <a:prstGeom prst="rect">
            <a:avLst/>
          </a:prstGeom>
        </p:spPr>
      </p:pic>
    </p:spTree>
    <p:extLst>
      <p:ext uri="{BB962C8B-B14F-4D97-AF65-F5344CB8AC3E}">
        <p14:creationId xmlns:p14="http://schemas.microsoft.com/office/powerpoint/2010/main" val="183369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03DD-0A19-47CE-A3C1-245F238EA9C7}"/>
              </a:ext>
            </a:extLst>
          </p:cNvPr>
          <p:cNvSpPr>
            <a:spLocks noGrp="1"/>
          </p:cNvSpPr>
          <p:nvPr>
            <p:ph type="title"/>
          </p:nvPr>
        </p:nvSpPr>
        <p:spPr/>
        <p:txBody>
          <a:bodyPr/>
          <a:lstStyle/>
          <a:p>
            <a:r>
              <a:rPr lang="en-US" dirty="0"/>
              <a:t>Really, what is it?</a:t>
            </a:r>
          </a:p>
        </p:txBody>
      </p:sp>
      <p:sp>
        <p:nvSpPr>
          <p:cNvPr id="3" name="Content Placeholder 2">
            <a:extLst>
              <a:ext uri="{FF2B5EF4-FFF2-40B4-BE49-F238E27FC236}">
                <a16:creationId xmlns:a16="http://schemas.microsoft.com/office/drawing/2014/main" id="{A94CCFE1-74E9-4309-9E83-E2E2A6F08E98}"/>
              </a:ext>
            </a:extLst>
          </p:cNvPr>
          <p:cNvSpPr>
            <a:spLocks noGrp="1"/>
          </p:cNvSpPr>
          <p:nvPr>
            <p:ph idx="1"/>
          </p:nvPr>
        </p:nvSpPr>
        <p:spPr/>
        <p:txBody>
          <a:bodyPr/>
          <a:lstStyle/>
          <a:p>
            <a:pPr marL="0" indent="0">
              <a:buNone/>
            </a:pPr>
            <a:r>
              <a:rPr lang="en-US" dirty="0">
                <a:solidFill>
                  <a:schemeClr val="accent2">
                    <a:lumMod val="75000"/>
                  </a:schemeClr>
                </a:solidFill>
              </a:rPr>
              <a:t>Convolutional Neural Networks are…</a:t>
            </a:r>
          </a:p>
          <a:p>
            <a:r>
              <a:rPr lang="en-US" dirty="0"/>
              <a:t>A supervised learning algorithm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Trains on labeled datasets to </a:t>
            </a:r>
            <a:r>
              <a:rPr lang="en-US" u="sng" dirty="0">
                <a:ea typeface="Cambria Math" panose="02040503050406030204" pitchFamily="18" charset="0"/>
              </a:rPr>
              <a:t>classify</a:t>
            </a:r>
            <a:r>
              <a:rPr lang="en-US" dirty="0">
                <a:ea typeface="Cambria Math" panose="02040503050406030204" pitchFamily="18" charset="0"/>
              </a:rPr>
              <a:t> or </a:t>
            </a:r>
            <a:r>
              <a:rPr lang="en-US" u="sng" dirty="0">
                <a:ea typeface="Cambria Math" panose="02040503050406030204" pitchFamily="18" charset="0"/>
              </a:rPr>
              <a:t>predict</a:t>
            </a:r>
          </a:p>
          <a:p>
            <a:pPr marL="0" indent="0">
              <a:buNone/>
            </a:pPr>
            <a:endParaRPr lang="en-US" dirty="0"/>
          </a:p>
          <a:p>
            <a:r>
              <a:rPr lang="en-US" dirty="0"/>
              <a:t>A deep learning neural network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 neural network with more than a few layers 												with the functionality to learn its own 														parameters/weights</a:t>
            </a:r>
          </a:p>
          <a:p>
            <a:pPr marL="0" indent="0">
              <a:buNone/>
            </a:pPr>
            <a:endParaRPr lang="en-US" dirty="0"/>
          </a:p>
          <a:p>
            <a:r>
              <a:rPr lang="en-US" dirty="0"/>
              <a:t>For computer vision 					</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Artificial intelligence algorithm which allows a 												computer to interpret images or visual data</a:t>
            </a:r>
            <a:endParaRPr lang="en-US" dirty="0"/>
          </a:p>
        </p:txBody>
      </p:sp>
      <p:sp>
        <p:nvSpPr>
          <p:cNvPr id="4" name="Footer Placeholder 3">
            <a:extLst>
              <a:ext uri="{FF2B5EF4-FFF2-40B4-BE49-F238E27FC236}">
                <a16:creationId xmlns:a16="http://schemas.microsoft.com/office/drawing/2014/main" id="{474EF962-5E6E-48B8-AACB-9BFF06F647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2E2AE20-AFBF-4103-A208-69E305E8D20A}"/>
              </a:ext>
            </a:extLst>
          </p:cNvPr>
          <p:cNvSpPr>
            <a:spLocks noGrp="1"/>
          </p:cNvSpPr>
          <p:nvPr>
            <p:ph type="sldNum" sz="quarter" idx="12"/>
          </p:nvPr>
        </p:nvSpPr>
        <p:spPr/>
        <p:txBody>
          <a:bodyPr/>
          <a:lstStyle/>
          <a:p>
            <a:fld id="{AF4D027A-17B0-474A-83E6-AC6C4126B5AA}" type="slidenum">
              <a:rPr lang="en-US" smtClean="0"/>
              <a:t>4</a:t>
            </a:fld>
            <a:endParaRPr lang="en-US"/>
          </a:p>
        </p:txBody>
      </p:sp>
    </p:spTree>
    <p:extLst>
      <p:ext uri="{BB962C8B-B14F-4D97-AF65-F5344CB8AC3E}">
        <p14:creationId xmlns:p14="http://schemas.microsoft.com/office/powerpoint/2010/main" val="1821166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28B8D-0355-4CC8-A780-D05ED1BADBDC}"/>
              </a:ext>
            </a:extLst>
          </p:cNvPr>
          <p:cNvPicPr>
            <a:picLocks noChangeAspect="1"/>
          </p:cNvPicPr>
          <p:nvPr/>
        </p:nvPicPr>
        <p:blipFill rotWithShape="1">
          <a:blip r:embed="rId2"/>
          <a:srcRect b="5212"/>
          <a:stretch/>
        </p:blipFill>
        <p:spPr>
          <a:xfrm>
            <a:off x="3100393" y="1492146"/>
            <a:ext cx="5991214" cy="5020163"/>
          </a:xfrm>
          <a:prstGeom prst="rect">
            <a:avLst/>
          </a:prstGeom>
        </p:spPr>
      </p:pic>
      <p:sp>
        <p:nvSpPr>
          <p:cNvPr id="4" name="Footer Placeholder 3">
            <a:extLst>
              <a:ext uri="{FF2B5EF4-FFF2-40B4-BE49-F238E27FC236}">
                <a16:creationId xmlns:a16="http://schemas.microsoft.com/office/drawing/2014/main" id="{420D61E4-0953-4D16-87FE-5FBBA9875EF8}"/>
              </a:ext>
            </a:extLst>
          </p:cNvPr>
          <p:cNvSpPr>
            <a:spLocks noGrp="1"/>
          </p:cNvSpPr>
          <p:nvPr>
            <p:ph type="ftr" sz="quarter" idx="11"/>
          </p:nvPr>
        </p:nvSpPr>
        <p:spPr/>
        <p:txBody>
          <a:bodyPr/>
          <a:lstStyle/>
          <a:p>
            <a:r>
              <a:rPr lang="en-US" dirty="0"/>
              <a:t>(Gonzalez 2018)</a:t>
            </a:r>
          </a:p>
        </p:txBody>
      </p:sp>
      <p:sp>
        <p:nvSpPr>
          <p:cNvPr id="5" name="Slide Number Placeholder 4">
            <a:extLst>
              <a:ext uri="{FF2B5EF4-FFF2-40B4-BE49-F238E27FC236}">
                <a16:creationId xmlns:a16="http://schemas.microsoft.com/office/drawing/2014/main" id="{FD27B32A-7DBA-47AF-A48F-8C8F00F94CFA}"/>
              </a:ext>
            </a:extLst>
          </p:cNvPr>
          <p:cNvSpPr>
            <a:spLocks noGrp="1"/>
          </p:cNvSpPr>
          <p:nvPr>
            <p:ph type="sldNum" sz="quarter" idx="12"/>
          </p:nvPr>
        </p:nvSpPr>
        <p:spPr/>
        <p:txBody>
          <a:bodyPr/>
          <a:lstStyle/>
          <a:p>
            <a:fld id="{AF4D027A-17B0-474A-83E6-AC6C4126B5AA}" type="slidenum">
              <a:rPr lang="en-US" smtClean="0"/>
              <a:t>5</a:t>
            </a:fld>
            <a:endParaRPr lang="en-US"/>
          </a:p>
        </p:txBody>
      </p:sp>
      <p:sp>
        <p:nvSpPr>
          <p:cNvPr id="6" name="TextBox 5">
            <a:extLst>
              <a:ext uri="{FF2B5EF4-FFF2-40B4-BE49-F238E27FC236}">
                <a16:creationId xmlns:a16="http://schemas.microsoft.com/office/drawing/2014/main" id="{F127881B-8DF1-4416-9046-FE5F8A6CEC55}"/>
              </a:ext>
            </a:extLst>
          </p:cNvPr>
          <p:cNvSpPr txBox="1"/>
          <p:nvPr/>
        </p:nvSpPr>
        <p:spPr>
          <a:xfrm>
            <a:off x="448153" y="355728"/>
            <a:ext cx="2064909" cy="1200329"/>
          </a:xfrm>
          <a:prstGeom prst="rect">
            <a:avLst/>
          </a:prstGeom>
          <a:noFill/>
        </p:spPr>
        <p:txBody>
          <a:bodyPr wrap="square" rtlCol="0">
            <a:spAutoFit/>
          </a:bodyPr>
          <a:lstStyle/>
          <a:p>
            <a:pPr algn="ctr"/>
            <a:r>
              <a:rPr lang="en-US" sz="2400" dirty="0">
                <a:solidFill>
                  <a:schemeClr val="tx2"/>
                </a:solidFill>
              </a:rPr>
              <a:t>Handwriting Classification Example</a:t>
            </a:r>
          </a:p>
        </p:txBody>
      </p:sp>
      <p:sp>
        <p:nvSpPr>
          <p:cNvPr id="7" name="TextBox 6">
            <a:extLst>
              <a:ext uri="{FF2B5EF4-FFF2-40B4-BE49-F238E27FC236}">
                <a16:creationId xmlns:a16="http://schemas.microsoft.com/office/drawing/2014/main" id="{BC195836-FD2D-4776-8B98-C815CD48D296}"/>
              </a:ext>
            </a:extLst>
          </p:cNvPr>
          <p:cNvSpPr txBox="1"/>
          <p:nvPr/>
        </p:nvSpPr>
        <p:spPr>
          <a:xfrm>
            <a:off x="1480608" y="5127971"/>
            <a:ext cx="1284116" cy="369332"/>
          </a:xfrm>
          <a:prstGeom prst="rect">
            <a:avLst/>
          </a:prstGeom>
          <a:noFill/>
        </p:spPr>
        <p:txBody>
          <a:bodyPr wrap="square" rtlCol="0">
            <a:spAutoFit/>
          </a:bodyPr>
          <a:lstStyle/>
          <a:p>
            <a:pPr algn="ctr"/>
            <a:r>
              <a:rPr lang="en-US" dirty="0">
                <a:solidFill>
                  <a:schemeClr val="tx2"/>
                </a:solidFill>
              </a:rPr>
              <a:t>Input Image</a:t>
            </a:r>
          </a:p>
        </p:txBody>
      </p:sp>
      <p:sp>
        <p:nvSpPr>
          <p:cNvPr id="8" name="TextBox 7">
            <a:extLst>
              <a:ext uri="{FF2B5EF4-FFF2-40B4-BE49-F238E27FC236}">
                <a16:creationId xmlns:a16="http://schemas.microsoft.com/office/drawing/2014/main" id="{0ACF7668-94B8-4B57-81F4-5C153FC092E2}"/>
              </a:ext>
            </a:extLst>
          </p:cNvPr>
          <p:cNvSpPr txBox="1"/>
          <p:nvPr/>
        </p:nvSpPr>
        <p:spPr>
          <a:xfrm>
            <a:off x="2854426" y="1171423"/>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9" name="TextBox 8">
            <a:extLst>
              <a:ext uri="{FF2B5EF4-FFF2-40B4-BE49-F238E27FC236}">
                <a16:creationId xmlns:a16="http://schemas.microsoft.com/office/drawing/2014/main" id="{B042B6C3-B4EB-4650-89AF-6EA129A9C4F9}"/>
              </a:ext>
            </a:extLst>
          </p:cNvPr>
          <p:cNvSpPr txBox="1"/>
          <p:nvPr/>
        </p:nvSpPr>
        <p:spPr>
          <a:xfrm>
            <a:off x="4683611" y="108218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0" name="TextBox 9">
            <a:extLst>
              <a:ext uri="{FF2B5EF4-FFF2-40B4-BE49-F238E27FC236}">
                <a16:creationId xmlns:a16="http://schemas.microsoft.com/office/drawing/2014/main" id="{1820E7D5-CDEB-4D88-B301-E83AEEFFF380}"/>
              </a:ext>
            </a:extLst>
          </p:cNvPr>
          <p:cNvSpPr txBox="1"/>
          <p:nvPr/>
        </p:nvSpPr>
        <p:spPr>
          <a:xfrm>
            <a:off x="6148723" y="1465058"/>
            <a:ext cx="1602297" cy="646331"/>
          </a:xfrm>
          <a:prstGeom prst="rect">
            <a:avLst/>
          </a:prstGeom>
          <a:noFill/>
        </p:spPr>
        <p:txBody>
          <a:bodyPr wrap="square" rtlCol="0">
            <a:spAutoFit/>
          </a:bodyPr>
          <a:lstStyle/>
          <a:p>
            <a:pPr algn="ctr"/>
            <a:r>
              <a:rPr lang="en-US" dirty="0">
                <a:solidFill>
                  <a:schemeClr val="tx2"/>
                </a:solidFill>
              </a:rPr>
              <a:t>Convolutional Layer</a:t>
            </a:r>
          </a:p>
        </p:txBody>
      </p:sp>
      <p:sp>
        <p:nvSpPr>
          <p:cNvPr id="11" name="TextBox 10">
            <a:extLst>
              <a:ext uri="{FF2B5EF4-FFF2-40B4-BE49-F238E27FC236}">
                <a16:creationId xmlns:a16="http://schemas.microsoft.com/office/drawing/2014/main" id="{DB117C41-32F3-4939-B887-0FDC7ACDA08B}"/>
              </a:ext>
            </a:extLst>
          </p:cNvPr>
          <p:cNvSpPr txBox="1"/>
          <p:nvPr/>
        </p:nvSpPr>
        <p:spPr>
          <a:xfrm>
            <a:off x="7535617" y="2140002"/>
            <a:ext cx="1484189" cy="369332"/>
          </a:xfrm>
          <a:prstGeom prst="rect">
            <a:avLst/>
          </a:prstGeom>
          <a:noFill/>
        </p:spPr>
        <p:txBody>
          <a:bodyPr wrap="square" rtlCol="0">
            <a:spAutoFit/>
          </a:bodyPr>
          <a:lstStyle/>
          <a:p>
            <a:pPr algn="ctr"/>
            <a:r>
              <a:rPr lang="en-US" dirty="0">
                <a:solidFill>
                  <a:schemeClr val="tx2"/>
                </a:solidFill>
              </a:rPr>
              <a:t>Pooling Layer</a:t>
            </a:r>
          </a:p>
        </p:txBody>
      </p:sp>
      <p:sp>
        <p:nvSpPr>
          <p:cNvPr id="12" name="TextBox 11">
            <a:extLst>
              <a:ext uri="{FF2B5EF4-FFF2-40B4-BE49-F238E27FC236}">
                <a16:creationId xmlns:a16="http://schemas.microsoft.com/office/drawing/2014/main" id="{93AB085C-AD8B-4E12-8F80-DBAB860E4157}"/>
              </a:ext>
            </a:extLst>
          </p:cNvPr>
          <p:cNvSpPr txBox="1"/>
          <p:nvPr/>
        </p:nvSpPr>
        <p:spPr>
          <a:xfrm>
            <a:off x="7751020" y="3477091"/>
            <a:ext cx="1346434" cy="369332"/>
          </a:xfrm>
          <a:prstGeom prst="rect">
            <a:avLst/>
          </a:prstGeom>
          <a:noFill/>
        </p:spPr>
        <p:txBody>
          <a:bodyPr wrap="square" rtlCol="0">
            <a:spAutoFit/>
          </a:bodyPr>
          <a:lstStyle/>
          <a:p>
            <a:pPr algn="ctr"/>
            <a:r>
              <a:rPr lang="en-US" dirty="0">
                <a:solidFill>
                  <a:schemeClr val="tx2"/>
                </a:solidFill>
              </a:rPr>
              <a:t>Flattening</a:t>
            </a:r>
          </a:p>
        </p:txBody>
      </p:sp>
      <p:sp>
        <p:nvSpPr>
          <p:cNvPr id="13" name="TextBox 12">
            <a:extLst>
              <a:ext uri="{FF2B5EF4-FFF2-40B4-BE49-F238E27FC236}">
                <a16:creationId xmlns:a16="http://schemas.microsoft.com/office/drawing/2014/main" id="{91CB8620-2D87-47C8-AE47-2F156B5E239E}"/>
              </a:ext>
            </a:extLst>
          </p:cNvPr>
          <p:cNvSpPr txBox="1"/>
          <p:nvPr/>
        </p:nvSpPr>
        <p:spPr>
          <a:xfrm>
            <a:off x="9573208" y="5387115"/>
            <a:ext cx="1466267" cy="646331"/>
          </a:xfrm>
          <a:prstGeom prst="rect">
            <a:avLst/>
          </a:prstGeom>
          <a:noFill/>
        </p:spPr>
        <p:txBody>
          <a:bodyPr wrap="square" rtlCol="0">
            <a:spAutoFit/>
          </a:bodyPr>
          <a:lstStyle/>
          <a:p>
            <a:pPr algn="ctr"/>
            <a:r>
              <a:rPr lang="en-US" dirty="0">
                <a:solidFill>
                  <a:schemeClr val="tx2"/>
                </a:solidFill>
              </a:rPr>
              <a:t>Output for Classification</a:t>
            </a:r>
          </a:p>
        </p:txBody>
      </p:sp>
      <p:cxnSp>
        <p:nvCxnSpPr>
          <p:cNvPr id="15" name="Straight Arrow Connector 14">
            <a:extLst>
              <a:ext uri="{FF2B5EF4-FFF2-40B4-BE49-F238E27FC236}">
                <a16:creationId xmlns:a16="http://schemas.microsoft.com/office/drawing/2014/main" id="{716F0006-7E1C-48C3-8111-6482EE42FC23}"/>
              </a:ext>
            </a:extLst>
          </p:cNvPr>
          <p:cNvCxnSpPr>
            <a:cxnSpLocks/>
            <a:stCxn id="13" idx="1"/>
          </p:cNvCxnSpPr>
          <p:nvPr/>
        </p:nvCxnSpPr>
        <p:spPr>
          <a:xfrm flipH="1">
            <a:off x="9055468" y="5710281"/>
            <a:ext cx="51774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E8A8378-2E97-414B-846C-76DC163D50CB}"/>
              </a:ext>
            </a:extLst>
          </p:cNvPr>
          <p:cNvCxnSpPr>
            <a:stCxn id="7" idx="3"/>
          </p:cNvCxnSpPr>
          <p:nvPr/>
        </p:nvCxnSpPr>
        <p:spPr>
          <a:xfrm>
            <a:off x="2764724" y="5312637"/>
            <a:ext cx="458536" cy="823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C2BCD05-43DE-4386-89A8-D55814B647F2}"/>
              </a:ext>
            </a:extLst>
          </p:cNvPr>
          <p:cNvCxnSpPr/>
          <p:nvPr/>
        </p:nvCxnSpPr>
        <p:spPr>
          <a:xfrm>
            <a:off x="5425706" y="1556057"/>
            <a:ext cx="75934" cy="15344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7E7BE3-1D4E-40A7-98FA-6704BED08E8E}"/>
              </a:ext>
            </a:extLst>
          </p:cNvPr>
          <p:cNvCxnSpPr>
            <a:cxnSpLocks/>
          </p:cNvCxnSpPr>
          <p:nvPr/>
        </p:nvCxnSpPr>
        <p:spPr>
          <a:xfrm flipH="1">
            <a:off x="6400800" y="2063674"/>
            <a:ext cx="195291" cy="25960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9F27ECEB-0258-40E2-AB2B-5BA5BFC17224}"/>
              </a:ext>
            </a:extLst>
          </p:cNvPr>
          <p:cNvCxnSpPr>
            <a:cxnSpLocks/>
          </p:cNvCxnSpPr>
          <p:nvPr/>
        </p:nvCxnSpPr>
        <p:spPr>
          <a:xfrm flipH="1">
            <a:off x="6789421" y="2525339"/>
            <a:ext cx="1037532" cy="75126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673652A-1F35-4862-94C3-60DB6091FC7A}"/>
              </a:ext>
            </a:extLst>
          </p:cNvPr>
          <p:cNvCxnSpPr>
            <a:cxnSpLocks/>
          </p:cNvCxnSpPr>
          <p:nvPr/>
        </p:nvCxnSpPr>
        <p:spPr>
          <a:xfrm flipH="1">
            <a:off x="7060292" y="3846423"/>
            <a:ext cx="1219410" cy="64084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A4B3F8B8-27C2-4CB2-B164-6B25E0FCCB15}"/>
              </a:ext>
            </a:extLst>
          </p:cNvPr>
          <p:cNvCxnSpPr/>
          <p:nvPr/>
        </p:nvCxnSpPr>
        <p:spPr>
          <a:xfrm>
            <a:off x="3649980" y="1788223"/>
            <a:ext cx="603531" cy="10565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EBA06CDA-69FD-44D1-BD76-AE3779A57918}"/>
              </a:ext>
            </a:extLst>
          </p:cNvPr>
          <p:cNvSpPr txBox="1"/>
          <p:nvPr/>
        </p:nvSpPr>
        <p:spPr>
          <a:xfrm>
            <a:off x="8734896" y="3984922"/>
            <a:ext cx="2031315" cy="923330"/>
          </a:xfrm>
          <a:prstGeom prst="rect">
            <a:avLst/>
          </a:prstGeom>
          <a:noFill/>
        </p:spPr>
        <p:txBody>
          <a:bodyPr wrap="square" rtlCol="0">
            <a:spAutoFit/>
          </a:bodyPr>
          <a:lstStyle/>
          <a:p>
            <a:pPr algn="ctr"/>
            <a:r>
              <a:rPr lang="en-US" dirty="0">
                <a:solidFill>
                  <a:schemeClr val="tx2"/>
                </a:solidFill>
              </a:rPr>
              <a:t>Fully Connected Neural Network of Dense Layers</a:t>
            </a:r>
          </a:p>
        </p:txBody>
      </p:sp>
      <p:cxnSp>
        <p:nvCxnSpPr>
          <p:cNvPr id="14" name="Straight Arrow Connector 13">
            <a:extLst>
              <a:ext uri="{FF2B5EF4-FFF2-40B4-BE49-F238E27FC236}">
                <a16:creationId xmlns:a16="http://schemas.microsoft.com/office/drawing/2014/main" id="{26292227-8A5B-4031-8D5F-03652F4E7E67}"/>
              </a:ext>
            </a:extLst>
          </p:cNvPr>
          <p:cNvCxnSpPr>
            <a:cxnSpLocks/>
            <a:stCxn id="21" idx="1"/>
          </p:cNvCxnSpPr>
          <p:nvPr/>
        </p:nvCxnSpPr>
        <p:spPr>
          <a:xfrm flipH="1">
            <a:off x="7751020" y="4446587"/>
            <a:ext cx="983876" cy="1468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11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4" name="Text Placeholder 3">
            <a:extLst>
              <a:ext uri="{FF2B5EF4-FFF2-40B4-BE49-F238E27FC236}">
                <a16:creationId xmlns:a16="http://schemas.microsoft.com/office/drawing/2014/main" id="{D3525D70-FEEE-4CE3-8A56-278F089BEDEA}"/>
              </a:ext>
            </a:extLst>
          </p:cNvPr>
          <p:cNvSpPr>
            <a:spLocks noGrp="1"/>
          </p:cNvSpPr>
          <p:nvPr>
            <p:ph type="body" idx="1"/>
          </p:nvPr>
        </p:nvSpPr>
        <p:spPr/>
        <p:txBody>
          <a:bodyPr/>
          <a:lstStyle/>
          <a:p>
            <a:r>
              <a:rPr lang="en-US" dirty="0"/>
              <a:t>Convolutional Layer	</a:t>
            </a:r>
          </a:p>
        </p:txBody>
      </p:sp>
      <p:sp>
        <p:nvSpPr>
          <p:cNvPr id="5" name="Content Placeholder 4">
            <a:extLst>
              <a:ext uri="{FF2B5EF4-FFF2-40B4-BE49-F238E27FC236}">
                <a16:creationId xmlns:a16="http://schemas.microsoft.com/office/drawing/2014/main" id="{CC49CBF9-7571-498A-9A24-11FE662DCAA4}"/>
              </a:ext>
            </a:extLst>
          </p:cNvPr>
          <p:cNvSpPr>
            <a:spLocks noGrp="1"/>
          </p:cNvSpPr>
          <p:nvPr>
            <p:ph sz="half" idx="2"/>
          </p:nvPr>
        </p:nvSpPr>
        <p:spPr>
          <a:xfrm>
            <a:off x="581194" y="2103120"/>
            <a:ext cx="5393100" cy="1139806"/>
          </a:xfrm>
        </p:spPr>
        <p:txBody>
          <a:bodyPr>
            <a:normAutofit lnSpcReduction="10000"/>
          </a:bodyPr>
          <a:lstStyle/>
          <a:p>
            <a:r>
              <a:rPr lang="en-US" dirty="0"/>
              <a:t>Alters an image with a small learned filter (also known as a kernel), that highlights different patterns, edges, or values</a:t>
            </a:r>
          </a:p>
          <a:p>
            <a:endParaRPr lang="en-US" dirty="0"/>
          </a:p>
        </p:txBody>
      </p:sp>
      <p:sp>
        <p:nvSpPr>
          <p:cNvPr id="6" name="Text Placeholder 5">
            <a:extLst>
              <a:ext uri="{FF2B5EF4-FFF2-40B4-BE49-F238E27FC236}">
                <a16:creationId xmlns:a16="http://schemas.microsoft.com/office/drawing/2014/main" id="{4D8CD8C8-4AFE-4005-98CD-FAC3813068D3}"/>
              </a:ext>
            </a:extLst>
          </p:cNvPr>
          <p:cNvSpPr>
            <a:spLocks noGrp="1"/>
          </p:cNvSpPr>
          <p:nvPr>
            <p:ph type="body" sz="quarter" idx="3"/>
          </p:nvPr>
        </p:nvSpPr>
        <p:spPr/>
        <p:txBody>
          <a:bodyPr/>
          <a:lstStyle/>
          <a:p>
            <a:r>
              <a:rPr lang="en-US" dirty="0"/>
              <a:t>Pooling Layers</a:t>
            </a:r>
          </a:p>
        </p:txBody>
      </p:sp>
      <p:sp>
        <p:nvSpPr>
          <p:cNvPr id="7" name="Content Placeholder 6">
            <a:extLst>
              <a:ext uri="{FF2B5EF4-FFF2-40B4-BE49-F238E27FC236}">
                <a16:creationId xmlns:a16="http://schemas.microsoft.com/office/drawing/2014/main" id="{765766A5-5F70-4D45-B703-A6E3B09CF125}"/>
              </a:ext>
            </a:extLst>
          </p:cNvPr>
          <p:cNvSpPr>
            <a:spLocks noGrp="1"/>
          </p:cNvSpPr>
          <p:nvPr>
            <p:ph sz="quarter" idx="4"/>
          </p:nvPr>
        </p:nvSpPr>
        <p:spPr>
          <a:xfrm>
            <a:off x="6217709" y="2103120"/>
            <a:ext cx="5393100" cy="2334914"/>
          </a:xfrm>
        </p:spPr>
        <p:txBody>
          <a:bodyPr>
            <a:normAutofit lnSpcReduction="10000"/>
          </a:bodyPr>
          <a:lstStyle/>
          <a:p>
            <a:r>
              <a:rPr lang="en-US" dirty="0"/>
              <a:t>Reduces the resolution of an image by taking the mean or maximum values from a passing window</a:t>
            </a:r>
          </a:p>
          <a:p>
            <a:r>
              <a:rPr lang="en-US" dirty="0"/>
              <a:t>Reduces processing power needed and forces the convolutional layers to evaluate consecutively larger areas</a:t>
            </a:r>
          </a:p>
        </p:txBody>
      </p:sp>
      <p:pic>
        <p:nvPicPr>
          <p:cNvPr id="8" name="Picture 4" descr="Max Pooling Explained | Papers With Code">
            <a:extLst>
              <a:ext uri="{FF2B5EF4-FFF2-40B4-BE49-F238E27FC236}">
                <a16:creationId xmlns:a16="http://schemas.microsoft.com/office/drawing/2014/main" id="{4926AACE-B1F8-42D8-9DD6-9914DCD2B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068" y="4371975"/>
            <a:ext cx="3525606" cy="14713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4815001-A028-4B24-92E1-EE1E16C6B743}"/>
              </a:ext>
            </a:extLst>
          </p:cNvPr>
          <p:cNvSpPr txBox="1"/>
          <p:nvPr/>
        </p:nvSpPr>
        <p:spPr>
          <a:xfrm>
            <a:off x="7254068" y="5843328"/>
            <a:ext cx="2692830" cy="230832"/>
          </a:xfrm>
          <a:prstGeom prst="rect">
            <a:avLst/>
          </a:prstGeom>
          <a:noFill/>
        </p:spPr>
        <p:txBody>
          <a:bodyPr wrap="square">
            <a:spAutoFit/>
          </a:bodyPr>
          <a:lstStyle/>
          <a:p>
            <a:r>
              <a:rPr lang="en-US" sz="900" i="1" dirty="0"/>
              <a:t>https://paperswithcode.com/method/max-pooling</a:t>
            </a:r>
          </a:p>
        </p:txBody>
      </p:sp>
      <p:pic>
        <p:nvPicPr>
          <p:cNvPr id="1026" name="Picture 2">
            <a:extLst>
              <a:ext uri="{FF2B5EF4-FFF2-40B4-BE49-F238E27FC236}">
                <a16:creationId xmlns:a16="http://schemas.microsoft.com/office/drawing/2014/main" id="{DB6A988D-134F-4704-BB01-EA09CA9CB2F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2697" y="3242926"/>
            <a:ext cx="3430093" cy="30343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98CB1C-8292-4893-8C64-4446EA49019A}"/>
              </a:ext>
            </a:extLst>
          </p:cNvPr>
          <p:cNvSpPr txBox="1"/>
          <p:nvPr/>
        </p:nvSpPr>
        <p:spPr>
          <a:xfrm>
            <a:off x="1562697" y="6210735"/>
            <a:ext cx="2986347" cy="230832"/>
          </a:xfrm>
          <a:prstGeom prst="rect">
            <a:avLst/>
          </a:prstGeom>
          <a:noFill/>
        </p:spPr>
        <p:txBody>
          <a:bodyPr wrap="square">
            <a:spAutoFit/>
          </a:bodyPr>
          <a:lstStyle/>
          <a:p>
            <a:r>
              <a:rPr lang="en-US" sz="900" i="1" dirty="0"/>
              <a:t>https://en.m.wikipedia.org/wiki/File:2D_Convolution_Animation.gif</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p:txBody>
          <a:bodyPr/>
          <a:lstStyle/>
          <a:p>
            <a:r>
              <a:rPr lang="en-US" dirty="0"/>
              <a:t>(Chase et al. 2023; Gonzalez 2018; Chollet 2021)</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6</a:t>
            </a:fld>
            <a:endParaRPr lang="en-US"/>
          </a:p>
        </p:txBody>
      </p:sp>
    </p:spTree>
    <p:extLst>
      <p:ext uri="{BB962C8B-B14F-4D97-AF65-F5344CB8AC3E}">
        <p14:creationId xmlns:p14="http://schemas.microsoft.com/office/powerpoint/2010/main" val="397922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a:xfrm>
            <a:off x="581192" y="6400800"/>
            <a:ext cx="9096208" cy="365125"/>
          </a:xfrm>
        </p:spPr>
        <p:txBody>
          <a:bodyPr/>
          <a:lstStyle/>
          <a:p>
            <a:r>
              <a:rPr lang="en-US" dirty="0"/>
              <a:t>(https://www.geeksforgeeks.org/visualizing-representations-of-outputs-activations-of-each-cnn-layer/)</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7</a:t>
            </a:fld>
            <a:endParaRPr lang="en-US"/>
          </a:p>
        </p:txBody>
      </p:sp>
      <p:pic>
        <p:nvPicPr>
          <p:cNvPr id="2050" name="Picture 2" descr="Input image">
            <a:extLst>
              <a:ext uri="{FF2B5EF4-FFF2-40B4-BE49-F238E27FC236}">
                <a16:creationId xmlns:a16="http://schemas.microsoft.com/office/drawing/2014/main" id="{633BA80C-8214-4B0C-B8F7-B76EA3F75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8" t="3667" r="2007" b="8949"/>
          <a:stretch/>
        </p:blipFill>
        <p:spPr bwMode="auto">
          <a:xfrm>
            <a:off x="484504" y="2044765"/>
            <a:ext cx="19018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yer1">
            <a:extLst>
              <a:ext uri="{FF2B5EF4-FFF2-40B4-BE49-F238E27FC236}">
                <a16:creationId xmlns:a16="http://schemas.microsoft.com/office/drawing/2014/main" id="{41E162B3-6533-4C81-A15A-F29636B0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1" t="8056" r="1282" b="8466"/>
          <a:stretch/>
        </p:blipFill>
        <p:spPr bwMode="auto">
          <a:xfrm>
            <a:off x="438717" y="4452751"/>
            <a:ext cx="38952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yer2">
            <a:extLst>
              <a:ext uri="{FF2B5EF4-FFF2-40B4-BE49-F238E27FC236}">
                <a16:creationId xmlns:a16="http://schemas.microsoft.com/office/drawing/2014/main" id="{A71B305A-72B8-4457-B628-116D4D73D1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94" t="8206" r="905" b="8605"/>
          <a:stretch/>
        </p:blipFill>
        <p:spPr bwMode="auto">
          <a:xfrm>
            <a:off x="2710815" y="2090485"/>
            <a:ext cx="3925446" cy="19177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06990A77-DED0-4C4A-B8F5-E5FF84609DBA}"/>
              </a:ext>
            </a:extLst>
          </p:cNvPr>
          <p:cNvSpPr>
            <a:spLocks noGrp="1"/>
          </p:cNvSpPr>
          <p:nvPr>
            <p:ph type="body" idx="1"/>
          </p:nvPr>
        </p:nvSpPr>
        <p:spPr/>
        <p:txBody>
          <a:bodyPr/>
          <a:lstStyle/>
          <a:p>
            <a:r>
              <a:rPr lang="en-US" dirty="0"/>
              <a:t>Example:</a:t>
            </a:r>
          </a:p>
        </p:txBody>
      </p:sp>
      <p:cxnSp>
        <p:nvCxnSpPr>
          <p:cNvPr id="25" name="Connector: Elbow 24">
            <a:extLst>
              <a:ext uri="{FF2B5EF4-FFF2-40B4-BE49-F238E27FC236}">
                <a16:creationId xmlns:a16="http://schemas.microsoft.com/office/drawing/2014/main" id="{A31983F6-7919-4385-ABAC-128103BE81CA}"/>
              </a:ext>
            </a:extLst>
          </p:cNvPr>
          <p:cNvCxnSpPr>
            <a:cxnSpLocks/>
            <a:stCxn id="2050" idx="2"/>
            <a:endCxn id="2052" idx="0"/>
          </p:cNvCxnSpPr>
          <p:nvPr/>
        </p:nvCxnSpPr>
        <p:spPr>
          <a:xfrm rot="16200000" flipH="1">
            <a:off x="1665731" y="3732151"/>
            <a:ext cx="490285" cy="950913"/>
          </a:xfrm>
          <a:prstGeom prst="bentConnector3">
            <a:avLst>
              <a:gd name="adj1" fmla="val 3290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74798C6-1C75-472E-A88B-7AE889594B36}"/>
              </a:ext>
            </a:extLst>
          </p:cNvPr>
          <p:cNvCxnSpPr>
            <a:cxnSpLocks/>
            <a:stCxn id="2052" idx="3"/>
            <a:endCxn id="2054" idx="2"/>
          </p:cNvCxnSpPr>
          <p:nvPr/>
        </p:nvCxnSpPr>
        <p:spPr>
          <a:xfrm flipV="1">
            <a:off x="4333943" y="4008185"/>
            <a:ext cx="339595" cy="14034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99A6C6-F218-43A7-910F-236634FEC417}"/>
              </a:ext>
            </a:extLst>
          </p:cNvPr>
          <p:cNvSpPr txBox="1"/>
          <p:nvPr/>
        </p:nvSpPr>
        <p:spPr>
          <a:xfrm>
            <a:off x="505776" y="4175321"/>
            <a:ext cx="1859280" cy="307777"/>
          </a:xfrm>
          <a:prstGeom prst="rect">
            <a:avLst/>
          </a:prstGeom>
          <a:noFill/>
        </p:spPr>
        <p:txBody>
          <a:bodyPr wrap="square" rtlCol="0">
            <a:spAutoFit/>
          </a:bodyPr>
          <a:lstStyle/>
          <a:p>
            <a:r>
              <a:rPr lang="en-US" sz="1400" dirty="0"/>
              <a:t>Convolutional Output</a:t>
            </a:r>
          </a:p>
        </p:txBody>
      </p:sp>
      <p:sp>
        <p:nvSpPr>
          <p:cNvPr id="37" name="TextBox 36">
            <a:extLst>
              <a:ext uri="{FF2B5EF4-FFF2-40B4-BE49-F238E27FC236}">
                <a16:creationId xmlns:a16="http://schemas.microsoft.com/office/drawing/2014/main" id="{4F6177F1-3DFA-4050-A4F1-2C342AEFBAB7}"/>
              </a:ext>
            </a:extLst>
          </p:cNvPr>
          <p:cNvSpPr txBox="1"/>
          <p:nvPr/>
        </p:nvSpPr>
        <p:spPr>
          <a:xfrm>
            <a:off x="2639376" y="1777344"/>
            <a:ext cx="1859280" cy="307777"/>
          </a:xfrm>
          <a:prstGeom prst="rect">
            <a:avLst/>
          </a:prstGeom>
          <a:noFill/>
        </p:spPr>
        <p:txBody>
          <a:bodyPr wrap="square" rtlCol="0">
            <a:spAutoFit/>
          </a:bodyPr>
          <a:lstStyle/>
          <a:p>
            <a:r>
              <a:rPr lang="en-US" sz="1400" dirty="0"/>
              <a:t>Max-Pooling Output</a:t>
            </a:r>
          </a:p>
        </p:txBody>
      </p:sp>
      <p:cxnSp>
        <p:nvCxnSpPr>
          <p:cNvPr id="38" name="Connector: Elbow 37">
            <a:extLst>
              <a:ext uri="{FF2B5EF4-FFF2-40B4-BE49-F238E27FC236}">
                <a16:creationId xmlns:a16="http://schemas.microsoft.com/office/drawing/2014/main" id="{FE4D2F1B-D179-41F7-BF5E-71757F434333}"/>
              </a:ext>
            </a:extLst>
          </p:cNvPr>
          <p:cNvCxnSpPr>
            <a:cxnSpLocks/>
            <a:stCxn id="2054" idx="3"/>
            <a:endCxn id="35" idx="0"/>
          </p:cNvCxnSpPr>
          <p:nvPr/>
        </p:nvCxnSpPr>
        <p:spPr>
          <a:xfrm>
            <a:off x="6636261" y="3049335"/>
            <a:ext cx="176019" cy="143376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A6379F0-BBA4-4489-BEAC-417F59F8A4FE}"/>
              </a:ext>
            </a:extLst>
          </p:cNvPr>
          <p:cNvSpPr txBox="1"/>
          <p:nvPr/>
        </p:nvSpPr>
        <p:spPr>
          <a:xfrm>
            <a:off x="6091747" y="4483098"/>
            <a:ext cx="1441065" cy="523220"/>
          </a:xfrm>
          <a:prstGeom prst="rect">
            <a:avLst/>
          </a:prstGeom>
          <a:noFill/>
        </p:spPr>
        <p:txBody>
          <a:bodyPr wrap="square" rtlCol="0">
            <a:spAutoFit/>
          </a:bodyPr>
          <a:lstStyle/>
          <a:p>
            <a:pPr algn="ctr"/>
            <a:r>
              <a:rPr lang="en-US" sz="1400" dirty="0"/>
              <a:t>Process is repeated 3 times</a:t>
            </a:r>
          </a:p>
        </p:txBody>
      </p:sp>
      <p:cxnSp>
        <p:nvCxnSpPr>
          <p:cNvPr id="40" name="Connector: Elbow 39">
            <a:extLst>
              <a:ext uri="{FF2B5EF4-FFF2-40B4-BE49-F238E27FC236}">
                <a16:creationId xmlns:a16="http://schemas.microsoft.com/office/drawing/2014/main" id="{D038E926-8905-443D-8E87-A1329D73B852}"/>
              </a:ext>
            </a:extLst>
          </p:cNvPr>
          <p:cNvCxnSpPr>
            <a:cxnSpLocks/>
            <a:stCxn id="35" idx="2"/>
          </p:cNvCxnSpPr>
          <p:nvPr/>
        </p:nvCxnSpPr>
        <p:spPr>
          <a:xfrm rot="16200000" flipH="1">
            <a:off x="7023467" y="4795130"/>
            <a:ext cx="474915" cy="8972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Lightbox">
            <a:extLst>
              <a:ext uri="{FF2B5EF4-FFF2-40B4-BE49-F238E27FC236}">
                <a16:creationId xmlns:a16="http://schemas.microsoft.com/office/drawing/2014/main" id="{25367E9A-604E-4440-AF3D-D37A538083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50" t="2102" b="2242"/>
          <a:stretch/>
        </p:blipFill>
        <p:spPr bwMode="auto">
          <a:xfrm>
            <a:off x="7709567" y="2447069"/>
            <a:ext cx="19124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ghtbox">
            <a:extLst>
              <a:ext uri="{FF2B5EF4-FFF2-40B4-BE49-F238E27FC236}">
                <a16:creationId xmlns:a16="http://schemas.microsoft.com/office/drawing/2014/main" id="{1FCD2E2C-45F0-4686-A3E9-144F3158A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91" t="2479" b="2443"/>
          <a:stretch/>
        </p:blipFill>
        <p:spPr bwMode="auto">
          <a:xfrm>
            <a:off x="10046897" y="2447069"/>
            <a:ext cx="1917080" cy="3657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6AC4711-0772-400A-9BA3-E3099D0A5DBF}"/>
              </a:ext>
            </a:extLst>
          </p:cNvPr>
          <p:cNvSpPr txBox="1"/>
          <p:nvPr/>
        </p:nvSpPr>
        <p:spPr>
          <a:xfrm>
            <a:off x="7707820" y="2145115"/>
            <a:ext cx="1859280" cy="307777"/>
          </a:xfrm>
          <a:prstGeom prst="rect">
            <a:avLst/>
          </a:prstGeom>
          <a:noFill/>
        </p:spPr>
        <p:txBody>
          <a:bodyPr wrap="square" rtlCol="0">
            <a:spAutoFit/>
          </a:bodyPr>
          <a:lstStyle/>
          <a:p>
            <a:r>
              <a:rPr lang="en-US" sz="1400" dirty="0"/>
              <a:t>Convolutional Output</a:t>
            </a:r>
          </a:p>
        </p:txBody>
      </p:sp>
      <p:sp>
        <p:nvSpPr>
          <p:cNvPr id="51" name="TextBox 50">
            <a:extLst>
              <a:ext uri="{FF2B5EF4-FFF2-40B4-BE49-F238E27FC236}">
                <a16:creationId xmlns:a16="http://schemas.microsoft.com/office/drawing/2014/main" id="{B948DE82-116B-4128-A9E5-E8CA3DFAB050}"/>
              </a:ext>
            </a:extLst>
          </p:cNvPr>
          <p:cNvSpPr txBox="1"/>
          <p:nvPr/>
        </p:nvSpPr>
        <p:spPr>
          <a:xfrm>
            <a:off x="9991990" y="2145115"/>
            <a:ext cx="1859280" cy="307777"/>
          </a:xfrm>
          <a:prstGeom prst="rect">
            <a:avLst/>
          </a:prstGeom>
          <a:noFill/>
        </p:spPr>
        <p:txBody>
          <a:bodyPr wrap="square" rtlCol="0">
            <a:spAutoFit/>
          </a:bodyPr>
          <a:lstStyle/>
          <a:p>
            <a:r>
              <a:rPr lang="en-US" sz="1400" dirty="0"/>
              <a:t>Max-Pooling Output</a:t>
            </a:r>
          </a:p>
        </p:txBody>
      </p:sp>
      <p:cxnSp>
        <p:nvCxnSpPr>
          <p:cNvPr id="45" name="Straight Arrow Connector 44">
            <a:extLst>
              <a:ext uri="{FF2B5EF4-FFF2-40B4-BE49-F238E27FC236}">
                <a16:creationId xmlns:a16="http://schemas.microsoft.com/office/drawing/2014/main" id="{55DD2D41-49AC-40F5-A109-C972178CD005}"/>
              </a:ext>
            </a:extLst>
          </p:cNvPr>
          <p:cNvCxnSpPr>
            <a:cxnSpLocks/>
          </p:cNvCxnSpPr>
          <p:nvPr/>
        </p:nvCxnSpPr>
        <p:spPr>
          <a:xfrm>
            <a:off x="9622007" y="4180619"/>
            <a:ext cx="4248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765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5A66-C562-4D0D-B487-B5231C4DF237}"/>
              </a:ext>
            </a:extLst>
          </p:cNvPr>
          <p:cNvSpPr>
            <a:spLocks noGrp="1"/>
          </p:cNvSpPr>
          <p:nvPr>
            <p:ph type="title"/>
          </p:nvPr>
        </p:nvSpPr>
        <p:spPr/>
        <p:txBody>
          <a:bodyPr>
            <a:normAutofit/>
          </a:bodyPr>
          <a:lstStyle/>
          <a:p>
            <a:r>
              <a:rPr lang="en-US" dirty="0"/>
              <a:t>Extracting Image Features</a:t>
            </a:r>
          </a:p>
        </p:txBody>
      </p:sp>
      <p:sp>
        <p:nvSpPr>
          <p:cNvPr id="11" name="Footer Placeholder 10">
            <a:extLst>
              <a:ext uri="{FF2B5EF4-FFF2-40B4-BE49-F238E27FC236}">
                <a16:creationId xmlns:a16="http://schemas.microsoft.com/office/drawing/2014/main" id="{39CAA9C9-DAC8-42D2-BEB9-89313F73FB35}"/>
              </a:ext>
            </a:extLst>
          </p:cNvPr>
          <p:cNvSpPr>
            <a:spLocks noGrp="1"/>
          </p:cNvSpPr>
          <p:nvPr>
            <p:ph type="ftr" sz="quarter" idx="11"/>
          </p:nvPr>
        </p:nvSpPr>
        <p:spPr>
          <a:xfrm>
            <a:off x="581192" y="6400800"/>
            <a:ext cx="8553284" cy="365125"/>
          </a:xfrm>
        </p:spPr>
        <p:txBody>
          <a:bodyPr/>
          <a:lstStyle/>
          <a:p>
            <a:r>
              <a:rPr lang="en-US" dirty="0"/>
              <a:t>(https://www.geeksforgeeks.org/visualizing-representations-of-outputs-activations-of-each-cnn-layer/;  Chollet 2021)</a:t>
            </a:r>
          </a:p>
        </p:txBody>
      </p:sp>
      <p:sp>
        <p:nvSpPr>
          <p:cNvPr id="13" name="Slide Number Placeholder 12">
            <a:extLst>
              <a:ext uri="{FF2B5EF4-FFF2-40B4-BE49-F238E27FC236}">
                <a16:creationId xmlns:a16="http://schemas.microsoft.com/office/drawing/2014/main" id="{A47606B5-A5D2-4C4C-91E0-5502655D6D5E}"/>
              </a:ext>
            </a:extLst>
          </p:cNvPr>
          <p:cNvSpPr>
            <a:spLocks noGrp="1"/>
          </p:cNvSpPr>
          <p:nvPr>
            <p:ph type="sldNum" sz="quarter" idx="12"/>
          </p:nvPr>
        </p:nvSpPr>
        <p:spPr/>
        <p:txBody>
          <a:bodyPr/>
          <a:lstStyle/>
          <a:p>
            <a:fld id="{AF4D027A-17B0-474A-83E6-AC6C4126B5AA}" type="slidenum">
              <a:rPr lang="en-US" smtClean="0"/>
              <a:t>8</a:t>
            </a:fld>
            <a:endParaRPr lang="en-US"/>
          </a:p>
        </p:txBody>
      </p:sp>
      <p:pic>
        <p:nvPicPr>
          <p:cNvPr id="2050" name="Picture 2" descr="Input image">
            <a:extLst>
              <a:ext uri="{FF2B5EF4-FFF2-40B4-BE49-F238E27FC236}">
                <a16:creationId xmlns:a16="http://schemas.microsoft.com/office/drawing/2014/main" id="{633BA80C-8214-4B0C-B8F7-B76EA3F75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18" t="3667" r="2007" b="8949"/>
          <a:stretch/>
        </p:blipFill>
        <p:spPr bwMode="auto">
          <a:xfrm>
            <a:off x="484504" y="2044765"/>
            <a:ext cx="19018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yer1">
            <a:extLst>
              <a:ext uri="{FF2B5EF4-FFF2-40B4-BE49-F238E27FC236}">
                <a16:creationId xmlns:a16="http://schemas.microsoft.com/office/drawing/2014/main" id="{41E162B3-6533-4C81-A15A-F29636B0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1" t="8056" r="1282" b="8466"/>
          <a:stretch/>
        </p:blipFill>
        <p:spPr bwMode="auto">
          <a:xfrm>
            <a:off x="438717" y="4452751"/>
            <a:ext cx="3895226" cy="1917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yer2">
            <a:extLst>
              <a:ext uri="{FF2B5EF4-FFF2-40B4-BE49-F238E27FC236}">
                <a16:creationId xmlns:a16="http://schemas.microsoft.com/office/drawing/2014/main" id="{A71B305A-72B8-4457-B628-116D4D73D1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94" t="8206" r="905" b="8605"/>
          <a:stretch/>
        </p:blipFill>
        <p:spPr bwMode="auto">
          <a:xfrm>
            <a:off x="2710815" y="2090485"/>
            <a:ext cx="3925446" cy="19177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06990A77-DED0-4C4A-B8F5-E5FF84609DBA}"/>
              </a:ext>
            </a:extLst>
          </p:cNvPr>
          <p:cNvSpPr>
            <a:spLocks noGrp="1"/>
          </p:cNvSpPr>
          <p:nvPr>
            <p:ph type="body" idx="1"/>
          </p:nvPr>
        </p:nvSpPr>
        <p:spPr/>
        <p:txBody>
          <a:bodyPr/>
          <a:lstStyle/>
          <a:p>
            <a:r>
              <a:rPr lang="en-US" dirty="0"/>
              <a:t>Example:</a:t>
            </a:r>
          </a:p>
        </p:txBody>
      </p:sp>
      <p:cxnSp>
        <p:nvCxnSpPr>
          <p:cNvPr id="25" name="Connector: Elbow 24">
            <a:extLst>
              <a:ext uri="{FF2B5EF4-FFF2-40B4-BE49-F238E27FC236}">
                <a16:creationId xmlns:a16="http://schemas.microsoft.com/office/drawing/2014/main" id="{A31983F6-7919-4385-ABAC-128103BE81CA}"/>
              </a:ext>
            </a:extLst>
          </p:cNvPr>
          <p:cNvCxnSpPr>
            <a:cxnSpLocks/>
            <a:stCxn id="2050" idx="2"/>
            <a:endCxn id="2052" idx="0"/>
          </p:cNvCxnSpPr>
          <p:nvPr/>
        </p:nvCxnSpPr>
        <p:spPr>
          <a:xfrm rot="16200000" flipH="1">
            <a:off x="1665731" y="3732151"/>
            <a:ext cx="490285" cy="950913"/>
          </a:xfrm>
          <a:prstGeom prst="bentConnector3">
            <a:avLst>
              <a:gd name="adj1" fmla="val 3290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74798C6-1C75-472E-A88B-7AE889594B36}"/>
              </a:ext>
            </a:extLst>
          </p:cNvPr>
          <p:cNvCxnSpPr>
            <a:cxnSpLocks/>
            <a:stCxn id="2052" idx="3"/>
            <a:endCxn id="2054" idx="2"/>
          </p:cNvCxnSpPr>
          <p:nvPr/>
        </p:nvCxnSpPr>
        <p:spPr>
          <a:xfrm flipV="1">
            <a:off x="4333943" y="4008185"/>
            <a:ext cx="339595" cy="14034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99A6C6-F218-43A7-910F-236634FEC417}"/>
              </a:ext>
            </a:extLst>
          </p:cNvPr>
          <p:cNvSpPr txBox="1"/>
          <p:nvPr/>
        </p:nvSpPr>
        <p:spPr>
          <a:xfrm>
            <a:off x="505776" y="4175321"/>
            <a:ext cx="1859280" cy="307777"/>
          </a:xfrm>
          <a:prstGeom prst="rect">
            <a:avLst/>
          </a:prstGeom>
          <a:noFill/>
        </p:spPr>
        <p:txBody>
          <a:bodyPr wrap="square" rtlCol="0">
            <a:spAutoFit/>
          </a:bodyPr>
          <a:lstStyle/>
          <a:p>
            <a:r>
              <a:rPr lang="en-US" sz="1400" dirty="0"/>
              <a:t>Convolutional Output</a:t>
            </a:r>
          </a:p>
        </p:txBody>
      </p:sp>
      <p:sp>
        <p:nvSpPr>
          <p:cNvPr id="37" name="TextBox 36">
            <a:extLst>
              <a:ext uri="{FF2B5EF4-FFF2-40B4-BE49-F238E27FC236}">
                <a16:creationId xmlns:a16="http://schemas.microsoft.com/office/drawing/2014/main" id="{4F6177F1-3DFA-4050-A4F1-2C342AEFBAB7}"/>
              </a:ext>
            </a:extLst>
          </p:cNvPr>
          <p:cNvSpPr txBox="1"/>
          <p:nvPr/>
        </p:nvSpPr>
        <p:spPr>
          <a:xfrm>
            <a:off x="2639376" y="1777344"/>
            <a:ext cx="1859280" cy="307777"/>
          </a:xfrm>
          <a:prstGeom prst="rect">
            <a:avLst/>
          </a:prstGeom>
          <a:noFill/>
        </p:spPr>
        <p:txBody>
          <a:bodyPr wrap="square" rtlCol="0">
            <a:spAutoFit/>
          </a:bodyPr>
          <a:lstStyle/>
          <a:p>
            <a:r>
              <a:rPr lang="en-US" sz="1400" dirty="0"/>
              <a:t>Max-Pooling Output</a:t>
            </a:r>
          </a:p>
        </p:txBody>
      </p:sp>
      <p:cxnSp>
        <p:nvCxnSpPr>
          <p:cNvPr id="38" name="Connector: Elbow 37">
            <a:extLst>
              <a:ext uri="{FF2B5EF4-FFF2-40B4-BE49-F238E27FC236}">
                <a16:creationId xmlns:a16="http://schemas.microsoft.com/office/drawing/2014/main" id="{FE4D2F1B-D179-41F7-BF5E-71757F434333}"/>
              </a:ext>
            </a:extLst>
          </p:cNvPr>
          <p:cNvCxnSpPr>
            <a:cxnSpLocks/>
            <a:stCxn id="2054" idx="3"/>
            <a:endCxn id="35" idx="0"/>
          </p:cNvCxnSpPr>
          <p:nvPr/>
        </p:nvCxnSpPr>
        <p:spPr>
          <a:xfrm>
            <a:off x="6636261" y="3049335"/>
            <a:ext cx="176019" cy="143376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A6379F0-BBA4-4489-BEAC-417F59F8A4FE}"/>
              </a:ext>
            </a:extLst>
          </p:cNvPr>
          <p:cNvSpPr txBox="1"/>
          <p:nvPr/>
        </p:nvSpPr>
        <p:spPr>
          <a:xfrm>
            <a:off x="6091747" y="4483098"/>
            <a:ext cx="1441065" cy="523220"/>
          </a:xfrm>
          <a:prstGeom prst="rect">
            <a:avLst/>
          </a:prstGeom>
          <a:noFill/>
        </p:spPr>
        <p:txBody>
          <a:bodyPr wrap="square" rtlCol="0">
            <a:spAutoFit/>
          </a:bodyPr>
          <a:lstStyle/>
          <a:p>
            <a:pPr algn="ctr"/>
            <a:r>
              <a:rPr lang="en-US" sz="1400" dirty="0"/>
              <a:t>Process is repeated 3 times</a:t>
            </a:r>
          </a:p>
        </p:txBody>
      </p:sp>
      <p:cxnSp>
        <p:nvCxnSpPr>
          <p:cNvPr id="40" name="Connector: Elbow 39">
            <a:extLst>
              <a:ext uri="{FF2B5EF4-FFF2-40B4-BE49-F238E27FC236}">
                <a16:creationId xmlns:a16="http://schemas.microsoft.com/office/drawing/2014/main" id="{D038E926-8905-443D-8E87-A1329D73B852}"/>
              </a:ext>
            </a:extLst>
          </p:cNvPr>
          <p:cNvCxnSpPr>
            <a:cxnSpLocks/>
            <a:stCxn id="35" idx="2"/>
          </p:cNvCxnSpPr>
          <p:nvPr/>
        </p:nvCxnSpPr>
        <p:spPr>
          <a:xfrm rot="16200000" flipH="1">
            <a:off x="7023467" y="4795130"/>
            <a:ext cx="474915" cy="8972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Lightbox">
            <a:extLst>
              <a:ext uri="{FF2B5EF4-FFF2-40B4-BE49-F238E27FC236}">
                <a16:creationId xmlns:a16="http://schemas.microsoft.com/office/drawing/2014/main" id="{25367E9A-604E-4440-AF3D-D37A538083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50" t="2102" b="2242"/>
          <a:stretch/>
        </p:blipFill>
        <p:spPr bwMode="auto">
          <a:xfrm>
            <a:off x="7709567" y="2447069"/>
            <a:ext cx="19124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ghtbox">
            <a:extLst>
              <a:ext uri="{FF2B5EF4-FFF2-40B4-BE49-F238E27FC236}">
                <a16:creationId xmlns:a16="http://schemas.microsoft.com/office/drawing/2014/main" id="{1FCD2E2C-45F0-4686-A3E9-144F3158A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91" t="2479" b="2443"/>
          <a:stretch/>
        </p:blipFill>
        <p:spPr bwMode="auto">
          <a:xfrm>
            <a:off x="10046897" y="2447069"/>
            <a:ext cx="1917080" cy="3657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6AC4711-0772-400A-9BA3-E3099D0A5DBF}"/>
              </a:ext>
            </a:extLst>
          </p:cNvPr>
          <p:cNvSpPr txBox="1"/>
          <p:nvPr/>
        </p:nvSpPr>
        <p:spPr>
          <a:xfrm>
            <a:off x="7707820" y="2145115"/>
            <a:ext cx="1859280" cy="307777"/>
          </a:xfrm>
          <a:prstGeom prst="rect">
            <a:avLst/>
          </a:prstGeom>
          <a:noFill/>
        </p:spPr>
        <p:txBody>
          <a:bodyPr wrap="square" rtlCol="0">
            <a:spAutoFit/>
          </a:bodyPr>
          <a:lstStyle/>
          <a:p>
            <a:r>
              <a:rPr lang="en-US" sz="1400" dirty="0"/>
              <a:t>Convolutional Output</a:t>
            </a:r>
          </a:p>
        </p:txBody>
      </p:sp>
      <p:sp>
        <p:nvSpPr>
          <p:cNvPr id="51" name="TextBox 50">
            <a:extLst>
              <a:ext uri="{FF2B5EF4-FFF2-40B4-BE49-F238E27FC236}">
                <a16:creationId xmlns:a16="http://schemas.microsoft.com/office/drawing/2014/main" id="{B948DE82-116B-4128-A9E5-E8CA3DFAB050}"/>
              </a:ext>
            </a:extLst>
          </p:cNvPr>
          <p:cNvSpPr txBox="1"/>
          <p:nvPr/>
        </p:nvSpPr>
        <p:spPr>
          <a:xfrm>
            <a:off x="9991990" y="2145115"/>
            <a:ext cx="1859280" cy="307777"/>
          </a:xfrm>
          <a:prstGeom prst="rect">
            <a:avLst/>
          </a:prstGeom>
          <a:noFill/>
        </p:spPr>
        <p:txBody>
          <a:bodyPr wrap="square" rtlCol="0">
            <a:spAutoFit/>
          </a:bodyPr>
          <a:lstStyle/>
          <a:p>
            <a:r>
              <a:rPr lang="en-US" sz="1400" dirty="0"/>
              <a:t>Max-Pooling Output</a:t>
            </a:r>
          </a:p>
        </p:txBody>
      </p:sp>
      <p:cxnSp>
        <p:nvCxnSpPr>
          <p:cNvPr id="45" name="Straight Arrow Connector 44">
            <a:extLst>
              <a:ext uri="{FF2B5EF4-FFF2-40B4-BE49-F238E27FC236}">
                <a16:creationId xmlns:a16="http://schemas.microsoft.com/office/drawing/2014/main" id="{55DD2D41-49AC-40F5-A109-C972178CD005}"/>
              </a:ext>
            </a:extLst>
          </p:cNvPr>
          <p:cNvCxnSpPr>
            <a:cxnSpLocks/>
          </p:cNvCxnSpPr>
          <p:nvPr/>
        </p:nvCxnSpPr>
        <p:spPr>
          <a:xfrm>
            <a:off x="9622007" y="4180619"/>
            <a:ext cx="4248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6F28E9-BD16-412F-8A2C-51D9049BEE6A}"/>
              </a:ext>
            </a:extLst>
          </p:cNvPr>
          <p:cNvSpPr txBox="1"/>
          <p:nvPr/>
        </p:nvSpPr>
        <p:spPr>
          <a:xfrm>
            <a:off x="4616139" y="5079390"/>
            <a:ext cx="2253540" cy="1200329"/>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r>
              <a:rPr lang="en-US" sz="2400" dirty="0"/>
              <a:t>Each new image is called a </a:t>
            </a:r>
            <a:r>
              <a:rPr lang="en-US" sz="2400" i="1" dirty="0"/>
              <a:t>Feature Map</a:t>
            </a:r>
          </a:p>
        </p:txBody>
      </p:sp>
      <p:pic>
        <p:nvPicPr>
          <p:cNvPr id="3074" name="Picture 2">
            <a:extLst>
              <a:ext uri="{FF2B5EF4-FFF2-40B4-BE49-F238E27FC236}">
                <a16:creationId xmlns:a16="http://schemas.microsoft.com/office/drawing/2014/main" id="{327B9100-E569-471C-ADFE-A3BC79FB54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119"/>
          <a:stretch/>
        </p:blipFill>
        <p:spPr bwMode="auto">
          <a:xfrm>
            <a:off x="8413404" y="268258"/>
            <a:ext cx="2671151" cy="1876857"/>
          </a:xfrm>
          <a:prstGeom prst="rect">
            <a:avLst/>
          </a:prstGeom>
          <a:noFill/>
          <a:ln>
            <a:solidFill>
              <a:schemeClr val="tx1"/>
            </a:solidFill>
          </a:ln>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38326EF-4791-4FC6-83F4-165FDE3F0770}"/>
              </a:ext>
            </a:extLst>
          </p:cNvPr>
          <p:cNvSpPr txBox="1"/>
          <p:nvPr/>
        </p:nvSpPr>
        <p:spPr>
          <a:xfrm>
            <a:off x="244830" y="1406983"/>
            <a:ext cx="2253540" cy="830997"/>
          </a:xfrm>
          <a:prstGeom prst="rect">
            <a:avLst/>
          </a:prstGeom>
          <a:solidFill>
            <a:schemeClr val="bg1"/>
          </a:solidFill>
          <a:ln>
            <a:solidFill>
              <a:schemeClr val="tx1"/>
            </a:solidFill>
          </a:ln>
          <a:effectLst>
            <a:glow rad="101600">
              <a:schemeClr val="accent1">
                <a:satMod val="175000"/>
                <a:alpha val="40000"/>
              </a:schemeClr>
            </a:glow>
          </a:effectLst>
        </p:spPr>
        <p:txBody>
          <a:bodyPr wrap="square" rtlCol="0">
            <a:spAutoFit/>
          </a:bodyPr>
          <a:lstStyle/>
          <a:p>
            <a:r>
              <a:rPr lang="en-US" sz="2400" dirty="0"/>
              <a:t>Cat image is our </a:t>
            </a:r>
            <a:r>
              <a:rPr lang="en-US" sz="2400" i="1" dirty="0"/>
              <a:t>Sample</a:t>
            </a:r>
            <a:r>
              <a:rPr lang="en-US" sz="2400" dirty="0"/>
              <a:t> or </a:t>
            </a:r>
            <a:r>
              <a:rPr lang="en-US" sz="2400" i="1" dirty="0"/>
              <a:t>Input</a:t>
            </a:r>
          </a:p>
        </p:txBody>
      </p:sp>
    </p:spTree>
    <p:extLst>
      <p:ext uri="{BB962C8B-B14F-4D97-AF65-F5344CB8AC3E}">
        <p14:creationId xmlns:p14="http://schemas.microsoft.com/office/powerpoint/2010/main" val="2588402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ully Connected vs Convolutional Neural Networks | by Pooja Mahajan | The  Startup | Medium">
            <a:extLst>
              <a:ext uri="{FF2B5EF4-FFF2-40B4-BE49-F238E27FC236}">
                <a16:creationId xmlns:a16="http://schemas.microsoft.com/office/drawing/2014/main" id="{D2D91BC2-7DAC-4B8C-A4F3-BDCF4842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633" y="2682586"/>
            <a:ext cx="4825396" cy="336437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0CC2407-9A6B-4A33-9871-6D35109230E4}"/>
              </a:ext>
            </a:extLst>
          </p:cNvPr>
          <p:cNvSpPr>
            <a:spLocks noGrp="1"/>
          </p:cNvSpPr>
          <p:nvPr>
            <p:ph type="title"/>
          </p:nvPr>
        </p:nvSpPr>
        <p:spPr/>
        <p:txBody>
          <a:bodyPr/>
          <a:lstStyle/>
          <a:p>
            <a:r>
              <a:rPr lang="en-US" dirty="0"/>
              <a:t>Flattening</a:t>
            </a:r>
          </a:p>
        </p:txBody>
      </p:sp>
      <p:sp>
        <p:nvSpPr>
          <p:cNvPr id="2" name="Footer Placeholder 1">
            <a:extLst>
              <a:ext uri="{FF2B5EF4-FFF2-40B4-BE49-F238E27FC236}">
                <a16:creationId xmlns:a16="http://schemas.microsoft.com/office/drawing/2014/main" id="{E9D722F7-6EA4-42FD-BC1D-04314D013220}"/>
              </a:ext>
            </a:extLst>
          </p:cNvPr>
          <p:cNvSpPr>
            <a:spLocks noGrp="1"/>
          </p:cNvSpPr>
          <p:nvPr>
            <p:ph type="ftr" sz="quarter" idx="11"/>
          </p:nvPr>
        </p:nvSpPr>
        <p:spPr>
          <a:xfrm>
            <a:off x="581191" y="6400800"/>
            <a:ext cx="7836415" cy="365125"/>
          </a:xfrm>
        </p:spPr>
        <p:txBody>
          <a:bodyPr/>
          <a:lstStyle/>
          <a:p>
            <a:r>
              <a:rPr lang="en-US" dirty="0"/>
              <a:t>(https://www.geeksforgeeks.org/visualizing-representations-of-outputs-activations-of-each-cnn-layer/)</a:t>
            </a:r>
          </a:p>
        </p:txBody>
      </p:sp>
      <p:sp>
        <p:nvSpPr>
          <p:cNvPr id="3" name="Slide Number Placeholder 2">
            <a:extLst>
              <a:ext uri="{FF2B5EF4-FFF2-40B4-BE49-F238E27FC236}">
                <a16:creationId xmlns:a16="http://schemas.microsoft.com/office/drawing/2014/main" id="{AE6D3C69-B433-4CB7-9945-1847EF38AD28}"/>
              </a:ext>
            </a:extLst>
          </p:cNvPr>
          <p:cNvSpPr>
            <a:spLocks noGrp="1"/>
          </p:cNvSpPr>
          <p:nvPr>
            <p:ph type="sldNum" sz="quarter" idx="12"/>
          </p:nvPr>
        </p:nvSpPr>
        <p:spPr/>
        <p:txBody>
          <a:bodyPr/>
          <a:lstStyle/>
          <a:p>
            <a:fld id="{AF4D027A-17B0-474A-83E6-AC6C4126B5AA}" type="slidenum">
              <a:rPr lang="en-US" smtClean="0"/>
              <a:t>9</a:t>
            </a:fld>
            <a:endParaRPr lang="en-US"/>
          </a:p>
        </p:txBody>
      </p:sp>
      <p:pic>
        <p:nvPicPr>
          <p:cNvPr id="6" name="Picture 10" descr="Lightbox">
            <a:extLst>
              <a:ext uri="{FF2B5EF4-FFF2-40B4-BE49-F238E27FC236}">
                <a16:creationId xmlns:a16="http://schemas.microsoft.com/office/drawing/2014/main" id="{DF174758-66CF-4333-93D1-7FB2A266A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91" t="2479" b="2443"/>
          <a:stretch/>
        </p:blipFill>
        <p:spPr bwMode="auto">
          <a:xfrm>
            <a:off x="1265546" y="2225385"/>
            <a:ext cx="2180249" cy="4159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439B99-6BCC-41FB-99B6-0513F36AA98E}"/>
              </a:ext>
            </a:extLst>
          </p:cNvPr>
          <p:cNvSpPr txBox="1"/>
          <p:nvPr/>
        </p:nvSpPr>
        <p:spPr>
          <a:xfrm>
            <a:off x="1210640" y="1856053"/>
            <a:ext cx="2235155" cy="369332"/>
          </a:xfrm>
          <a:prstGeom prst="rect">
            <a:avLst/>
          </a:prstGeom>
          <a:noFill/>
        </p:spPr>
        <p:txBody>
          <a:bodyPr wrap="square" rtlCol="0">
            <a:spAutoFit/>
          </a:bodyPr>
          <a:lstStyle/>
          <a:p>
            <a:r>
              <a:rPr lang="en-US" dirty="0"/>
              <a:t>Max-Pooling Output</a:t>
            </a:r>
          </a:p>
        </p:txBody>
      </p:sp>
      <p:cxnSp>
        <p:nvCxnSpPr>
          <p:cNvPr id="8" name="Straight Arrow Connector 7">
            <a:extLst>
              <a:ext uri="{FF2B5EF4-FFF2-40B4-BE49-F238E27FC236}">
                <a16:creationId xmlns:a16="http://schemas.microsoft.com/office/drawing/2014/main" id="{7D408FD1-60C7-4EA0-AD33-AA394E935B24}"/>
              </a:ext>
            </a:extLst>
          </p:cNvPr>
          <p:cNvCxnSpPr>
            <a:cxnSpLocks/>
            <a:stCxn id="6" idx="3"/>
          </p:cNvCxnSpPr>
          <p:nvPr/>
        </p:nvCxnSpPr>
        <p:spPr>
          <a:xfrm>
            <a:off x="3445795" y="4305236"/>
            <a:ext cx="11630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43D1A330-005C-4931-8B6C-773B6AF92D28}"/>
              </a:ext>
            </a:extLst>
          </p:cNvPr>
          <p:cNvGrpSpPr/>
          <p:nvPr/>
        </p:nvGrpSpPr>
        <p:grpSpPr>
          <a:xfrm>
            <a:off x="4685707" y="2225385"/>
            <a:ext cx="184349" cy="4147650"/>
            <a:chOff x="3725127" y="1966777"/>
            <a:chExt cx="184349" cy="4147650"/>
          </a:xfrm>
        </p:grpSpPr>
        <p:sp>
          <p:nvSpPr>
            <p:cNvPr id="11" name="Rectangle 10">
              <a:extLst>
                <a:ext uri="{FF2B5EF4-FFF2-40B4-BE49-F238E27FC236}">
                  <a16:creationId xmlns:a16="http://schemas.microsoft.com/office/drawing/2014/main" id="{EBEC76DF-E456-4286-9AA2-CA384F0D5694}"/>
                </a:ext>
              </a:extLst>
            </p:cNvPr>
            <p:cNvSpPr/>
            <p:nvPr/>
          </p:nvSpPr>
          <p:spPr>
            <a:xfrm>
              <a:off x="3725717" y="1966777"/>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A6A579-C7CC-44A6-B732-9C3E7890C77A}"/>
                </a:ext>
              </a:extLst>
            </p:cNvPr>
            <p:cNvSpPr/>
            <p:nvPr/>
          </p:nvSpPr>
          <p:spPr>
            <a:xfrm>
              <a:off x="3725717" y="2149658"/>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D6EB28-CF8A-4444-A2D7-2BE57DE836C6}"/>
                </a:ext>
              </a:extLst>
            </p:cNvPr>
            <p:cNvSpPr/>
            <p:nvPr/>
          </p:nvSpPr>
          <p:spPr>
            <a:xfrm>
              <a:off x="3726307" y="2332538"/>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8558D-0C26-4EAF-8254-FE08B40CE205}"/>
                </a:ext>
              </a:extLst>
            </p:cNvPr>
            <p:cNvSpPr/>
            <p:nvPr/>
          </p:nvSpPr>
          <p:spPr>
            <a:xfrm>
              <a:off x="3725717" y="2510788"/>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02F83F-8457-43FC-8CB0-79A171088763}"/>
                </a:ext>
              </a:extLst>
            </p:cNvPr>
            <p:cNvSpPr/>
            <p:nvPr/>
          </p:nvSpPr>
          <p:spPr>
            <a:xfrm>
              <a:off x="3726596" y="2689038"/>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D26EE8-BC91-46CC-ABC5-78C54DFD2D65}"/>
                </a:ext>
              </a:extLst>
            </p:cNvPr>
            <p:cNvSpPr/>
            <p:nvPr/>
          </p:nvSpPr>
          <p:spPr>
            <a:xfrm>
              <a:off x="3725717" y="2872457"/>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13E593-5C21-4F4D-96D8-0234C1BFF64C}"/>
                </a:ext>
              </a:extLst>
            </p:cNvPr>
            <p:cNvSpPr/>
            <p:nvPr/>
          </p:nvSpPr>
          <p:spPr>
            <a:xfrm>
              <a:off x="3725717" y="3237141"/>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79C7E-EA5C-412F-B428-57863F4098AD}"/>
                </a:ext>
              </a:extLst>
            </p:cNvPr>
            <p:cNvSpPr/>
            <p:nvPr/>
          </p:nvSpPr>
          <p:spPr>
            <a:xfrm>
              <a:off x="3725717" y="3054799"/>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B8825C-6361-4C7B-AC9B-99CDA322D869}"/>
                </a:ext>
              </a:extLst>
            </p:cNvPr>
            <p:cNvSpPr/>
            <p:nvPr/>
          </p:nvSpPr>
          <p:spPr>
            <a:xfrm>
              <a:off x="3726307" y="3422113"/>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BDE27-A25C-4701-B1FC-8C28E84CE26F}"/>
                </a:ext>
              </a:extLst>
            </p:cNvPr>
            <p:cNvSpPr/>
            <p:nvPr/>
          </p:nvSpPr>
          <p:spPr>
            <a:xfrm>
              <a:off x="3725717" y="3600363"/>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593CD1-B8B8-43F7-9F68-BE1C360A4AAF}"/>
                </a:ext>
              </a:extLst>
            </p:cNvPr>
            <p:cNvSpPr/>
            <p:nvPr/>
          </p:nvSpPr>
          <p:spPr>
            <a:xfrm>
              <a:off x="3726596" y="3778613"/>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84D88E-70C5-4B39-95D1-3BF422B0FC88}"/>
                </a:ext>
              </a:extLst>
            </p:cNvPr>
            <p:cNvSpPr/>
            <p:nvPr/>
          </p:nvSpPr>
          <p:spPr>
            <a:xfrm>
              <a:off x="3725717" y="3962032"/>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6968F9-983A-4249-8C60-976D132DA17B}"/>
                </a:ext>
              </a:extLst>
            </p:cNvPr>
            <p:cNvSpPr/>
            <p:nvPr/>
          </p:nvSpPr>
          <p:spPr>
            <a:xfrm>
              <a:off x="3725717" y="4326716"/>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D1D8E69-8B92-44BB-9B20-68FB7BB25FF6}"/>
                </a:ext>
              </a:extLst>
            </p:cNvPr>
            <p:cNvSpPr/>
            <p:nvPr/>
          </p:nvSpPr>
          <p:spPr>
            <a:xfrm>
              <a:off x="3725717" y="4144374"/>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3643E41-6810-4728-8413-3789F03CAAC7}"/>
                </a:ext>
              </a:extLst>
            </p:cNvPr>
            <p:cNvSpPr/>
            <p:nvPr/>
          </p:nvSpPr>
          <p:spPr>
            <a:xfrm>
              <a:off x="3725127" y="4509058"/>
              <a:ext cx="182880" cy="182880"/>
            </a:xfrm>
            <a:prstGeom prst="rect">
              <a:avLst/>
            </a:prstGeom>
            <a:solidFill>
              <a:srgbClr val="FEE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150481-1992-46E3-AC02-C8435092A585}"/>
                </a:ext>
              </a:extLst>
            </p:cNvPr>
            <p:cNvSpPr/>
            <p:nvPr/>
          </p:nvSpPr>
          <p:spPr>
            <a:xfrm>
              <a:off x="3725127" y="4873742"/>
              <a:ext cx="182880" cy="182880"/>
            </a:xfrm>
            <a:prstGeom prst="rect">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8ACE6F4-9FCC-4FC7-B019-3DE8B9E99860}"/>
                </a:ext>
              </a:extLst>
            </p:cNvPr>
            <p:cNvSpPr/>
            <p:nvPr/>
          </p:nvSpPr>
          <p:spPr>
            <a:xfrm>
              <a:off x="3725127" y="4691400"/>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2920EE-10E8-40B1-8735-AC9F06845FD1}"/>
                </a:ext>
              </a:extLst>
            </p:cNvPr>
            <p:cNvSpPr/>
            <p:nvPr/>
          </p:nvSpPr>
          <p:spPr>
            <a:xfrm>
              <a:off x="3725717" y="5058714"/>
              <a:ext cx="182880" cy="182880"/>
            </a:xfrm>
            <a:prstGeom prst="rect">
              <a:avLst/>
            </a:prstGeom>
            <a:solidFill>
              <a:srgbClr val="2F6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63B308-E3B7-4E00-9E86-72998488F036}"/>
                </a:ext>
              </a:extLst>
            </p:cNvPr>
            <p:cNvSpPr/>
            <p:nvPr/>
          </p:nvSpPr>
          <p:spPr>
            <a:xfrm>
              <a:off x="3725127" y="5236964"/>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DD0B087-E4C4-4933-AAA2-2BEC78DB7FE0}"/>
                </a:ext>
              </a:extLst>
            </p:cNvPr>
            <p:cNvSpPr/>
            <p:nvPr/>
          </p:nvSpPr>
          <p:spPr>
            <a:xfrm>
              <a:off x="3725127" y="5387536"/>
              <a:ext cx="182880" cy="182880"/>
            </a:xfrm>
            <a:prstGeom prst="rect">
              <a:avLst/>
            </a:prstGeom>
            <a:solidFill>
              <a:srgbClr val="21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B9D42FA-2005-4969-874B-46991EA4178C}"/>
                </a:ext>
              </a:extLst>
            </p:cNvPr>
            <p:cNvSpPr/>
            <p:nvPr/>
          </p:nvSpPr>
          <p:spPr>
            <a:xfrm>
              <a:off x="3725127" y="5931547"/>
              <a:ext cx="182880" cy="182880"/>
            </a:xfrm>
            <a:prstGeom prst="rect">
              <a:avLst/>
            </a:prstGeom>
            <a:solidFill>
              <a:srgbClr val="92D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3C3689A-2E2D-4DDC-B908-9BD9E5D41FBF}"/>
                  </a:ext>
                </a:extLst>
              </p:cNvPr>
              <p:cNvSpPr txBox="1"/>
              <p:nvPr/>
            </p:nvSpPr>
            <p:spPr>
              <a:xfrm>
                <a:off x="4608872" y="5822608"/>
                <a:ext cx="3365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3C3689A-2E2D-4DDC-B908-9BD9E5D41FBF}"/>
                  </a:ext>
                </a:extLst>
              </p:cNvPr>
              <p:cNvSpPr txBox="1">
                <a:spLocks noRot="1" noChangeAspect="1" noMove="1" noResize="1" noEditPoints="1" noAdjustHandles="1" noChangeArrowheads="1" noChangeShapeType="1" noTextEdit="1"/>
              </p:cNvSpPr>
              <p:nvPr/>
            </p:nvSpPr>
            <p:spPr>
              <a:xfrm>
                <a:off x="4608872" y="5822608"/>
                <a:ext cx="336550" cy="369332"/>
              </a:xfrm>
              <a:prstGeom prst="rect">
                <a:avLst/>
              </a:prstGeom>
              <a:blipFill>
                <a:blip r:embed="rId4"/>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C8B43474-BC02-4782-803F-AE9F25504605}"/>
              </a:ext>
            </a:extLst>
          </p:cNvPr>
          <p:cNvCxnSpPr>
            <a:cxnSpLocks/>
          </p:cNvCxnSpPr>
          <p:nvPr/>
        </p:nvCxnSpPr>
        <p:spPr>
          <a:xfrm flipV="1">
            <a:off x="5033818" y="4305236"/>
            <a:ext cx="116695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3B74B6C-4EC8-48E2-8271-D550A2D8B15C}"/>
              </a:ext>
            </a:extLst>
          </p:cNvPr>
          <p:cNvSpPr txBox="1"/>
          <p:nvPr/>
        </p:nvSpPr>
        <p:spPr>
          <a:xfrm>
            <a:off x="3650371" y="1538536"/>
            <a:ext cx="2436431" cy="646331"/>
          </a:xfrm>
          <a:prstGeom prst="rect">
            <a:avLst/>
          </a:prstGeom>
          <a:noFill/>
        </p:spPr>
        <p:txBody>
          <a:bodyPr wrap="square" rtlCol="0">
            <a:spAutoFit/>
          </a:bodyPr>
          <a:lstStyle/>
          <a:p>
            <a:pPr algn="ctr"/>
            <a:r>
              <a:rPr lang="en-US" dirty="0"/>
              <a:t>Feature Maps Flattened Into One Array</a:t>
            </a:r>
          </a:p>
        </p:txBody>
      </p:sp>
      <p:sp>
        <p:nvSpPr>
          <p:cNvPr id="44" name="TextBox 43">
            <a:extLst>
              <a:ext uri="{FF2B5EF4-FFF2-40B4-BE49-F238E27FC236}">
                <a16:creationId xmlns:a16="http://schemas.microsoft.com/office/drawing/2014/main" id="{A48250F8-DB7E-4C96-AD95-8AB22A04E310}"/>
              </a:ext>
            </a:extLst>
          </p:cNvPr>
          <p:cNvSpPr txBox="1"/>
          <p:nvPr/>
        </p:nvSpPr>
        <p:spPr>
          <a:xfrm>
            <a:off x="6931710" y="1944815"/>
            <a:ext cx="2436431" cy="646331"/>
          </a:xfrm>
          <a:prstGeom prst="rect">
            <a:avLst/>
          </a:prstGeom>
          <a:noFill/>
        </p:spPr>
        <p:txBody>
          <a:bodyPr wrap="square" rtlCol="0">
            <a:spAutoFit/>
          </a:bodyPr>
          <a:lstStyle/>
          <a:p>
            <a:pPr algn="ctr"/>
            <a:r>
              <a:rPr lang="en-US" dirty="0"/>
              <a:t>Fully Connected Neural Network</a:t>
            </a:r>
          </a:p>
        </p:txBody>
      </p:sp>
      <p:sp>
        <p:nvSpPr>
          <p:cNvPr id="45" name="TextBox 44">
            <a:extLst>
              <a:ext uri="{FF2B5EF4-FFF2-40B4-BE49-F238E27FC236}">
                <a16:creationId xmlns:a16="http://schemas.microsoft.com/office/drawing/2014/main" id="{2AD2B93B-B2E3-4CA1-98EA-4065758289C4}"/>
              </a:ext>
            </a:extLst>
          </p:cNvPr>
          <p:cNvSpPr txBox="1"/>
          <p:nvPr/>
        </p:nvSpPr>
        <p:spPr>
          <a:xfrm>
            <a:off x="10316598" y="4002872"/>
            <a:ext cx="1402114" cy="800219"/>
          </a:xfrm>
          <a:prstGeom prst="rect">
            <a:avLst/>
          </a:prstGeom>
          <a:noFill/>
        </p:spPr>
        <p:txBody>
          <a:bodyPr wrap="square" rtlCol="0">
            <a:spAutoFit/>
          </a:bodyPr>
          <a:lstStyle/>
          <a:p>
            <a:pPr algn="ctr"/>
            <a:r>
              <a:rPr lang="en-US" dirty="0"/>
              <a:t>Output</a:t>
            </a:r>
          </a:p>
          <a:p>
            <a:pPr algn="ctr"/>
            <a:r>
              <a:rPr lang="en-US" sz="1400" dirty="0"/>
              <a:t>(Classification or Regression)</a:t>
            </a:r>
          </a:p>
        </p:txBody>
      </p:sp>
    </p:spTree>
    <p:extLst>
      <p:ext uri="{BB962C8B-B14F-4D97-AF65-F5344CB8AC3E}">
        <p14:creationId xmlns:p14="http://schemas.microsoft.com/office/powerpoint/2010/main" val="391185125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1335</TotalTime>
  <Words>1965</Words>
  <Application>Microsoft Office PowerPoint</Application>
  <PresentationFormat>Widescreen</PresentationFormat>
  <Paragraphs>231</Paragraphs>
  <Slides>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Cambria Math</vt:lpstr>
      <vt:lpstr>Gill Sans MT</vt:lpstr>
      <vt:lpstr>Noto serif</vt:lpstr>
      <vt:lpstr>Times New Roman</vt:lpstr>
      <vt:lpstr>Wingdings 2</vt:lpstr>
      <vt:lpstr>Dividend</vt:lpstr>
      <vt:lpstr>Convolutional Neural Networks for Predicting Daily Orographic Precipitation Gradients for Downscaling</vt:lpstr>
      <vt:lpstr>PowerPoint Presentation</vt:lpstr>
      <vt:lpstr>What is a Convolutional Neural Network</vt:lpstr>
      <vt:lpstr>Really, what is it?</vt:lpstr>
      <vt:lpstr>PowerPoint Presentation</vt:lpstr>
      <vt:lpstr>Extracting Image Features</vt:lpstr>
      <vt:lpstr>Extracting Image Features</vt:lpstr>
      <vt:lpstr>Extracting Image Features</vt:lpstr>
      <vt:lpstr>Flattening</vt:lpstr>
      <vt:lpstr>Fully Connected Neural Network</vt:lpstr>
      <vt:lpstr>PowerPoint Presentation</vt:lpstr>
      <vt:lpstr>Batch Normalization</vt:lpstr>
      <vt:lpstr>How does the Model Learn? Formulating Error</vt:lpstr>
      <vt:lpstr>How does the Model Learn? Backpropagation</vt:lpstr>
      <vt:lpstr>Overfitting to the Training Subset</vt:lpstr>
      <vt:lpstr>Overfitting to the Training Subset</vt:lpstr>
      <vt:lpstr>Grad-CAM (Gradient-weighted Class Activation Maps)</vt:lpstr>
      <vt:lpstr>Grad-CAM (Gradient-weighted Class Activation Maps)</vt:lpstr>
      <vt:lpstr>Orographic Precipitation Gradients (OPG)</vt:lpstr>
      <vt:lpstr>Predictor Dataset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Savanna Wolvin</dc:creator>
  <cp:lastModifiedBy>Savanna Wolvin</cp:lastModifiedBy>
  <cp:revision>79</cp:revision>
  <dcterms:created xsi:type="dcterms:W3CDTF">2023-11-01T22:49:51Z</dcterms:created>
  <dcterms:modified xsi:type="dcterms:W3CDTF">2024-04-23T22:02:59Z</dcterms:modified>
</cp:coreProperties>
</file>